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4" r:id="rId4"/>
    <p:sldId id="262" r:id="rId5"/>
    <p:sldId id="261" r:id="rId6"/>
    <p:sldId id="260" r:id="rId7"/>
    <p:sldId id="267" r:id="rId8"/>
    <p:sldId id="263" r:id="rId9"/>
    <p:sldId id="258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89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4A3455E-074B-4EC9-B793-3965EF75FE61}" type="datetimeFigureOut">
              <a:rPr lang="pl-PL" smtClean="0"/>
              <a:pPr/>
              <a:t>05.04.2022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32F20FA-8315-40DC-A6F4-09C31F854D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455E-074B-4EC9-B793-3965EF75FE61}" type="datetimeFigureOut">
              <a:rPr lang="pl-PL" smtClean="0"/>
              <a:pPr/>
              <a:t>05.04.2022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20FA-8315-40DC-A6F4-09C31F854D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455E-074B-4EC9-B793-3965EF75FE61}" type="datetimeFigureOut">
              <a:rPr lang="pl-PL" smtClean="0"/>
              <a:pPr/>
              <a:t>05.04.2022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20FA-8315-40DC-A6F4-09C31F854D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4A3455E-074B-4EC9-B793-3965EF75FE61}" type="datetimeFigureOut">
              <a:rPr lang="pl-PL" smtClean="0"/>
              <a:pPr/>
              <a:t>05.04.2022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20FA-8315-40DC-A6F4-09C31F854D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4A3455E-074B-4EC9-B793-3965EF75FE61}" type="datetimeFigureOut">
              <a:rPr lang="pl-PL" smtClean="0"/>
              <a:pPr/>
              <a:t>05.04.2022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32F20FA-8315-40DC-A6F4-09C31F854DC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4A3455E-074B-4EC9-B793-3965EF75FE61}" type="datetimeFigureOut">
              <a:rPr lang="pl-PL" smtClean="0"/>
              <a:pPr/>
              <a:t>05.04.2022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32F20FA-8315-40DC-A6F4-09C31F854D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4A3455E-074B-4EC9-B793-3965EF75FE61}" type="datetimeFigureOut">
              <a:rPr lang="pl-PL" smtClean="0"/>
              <a:pPr/>
              <a:t>05.04.2022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32F20FA-8315-40DC-A6F4-09C31F854D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455E-074B-4EC9-B793-3965EF75FE61}" type="datetimeFigureOut">
              <a:rPr lang="pl-PL" smtClean="0"/>
              <a:pPr/>
              <a:t>05.04.2022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20FA-8315-40DC-A6F4-09C31F854D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4A3455E-074B-4EC9-B793-3965EF75FE61}" type="datetimeFigureOut">
              <a:rPr lang="pl-PL" smtClean="0"/>
              <a:pPr/>
              <a:t>05.04.2022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32F20FA-8315-40DC-A6F4-09C31F854D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4A3455E-074B-4EC9-B793-3965EF75FE61}" type="datetimeFigureOut">
              <a:rPr lang="pl-PL" smtClean="0"/>
              <a:pPr/>
              <a:t>05.04.2022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32F20FA-8315-40DC-A6F4-09C31F854D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4A3455E-074B-4EC9-B793-3965EF75FE61}" type="datetimeFigureOut">
              <a:rPr lang="pl-PL" smtClean="0"/>
              <a:pPr/>
              <a:t>05.04.2022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32F20FA-8315-40DC-A6F4-09C31F854D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4A3455E-074B-4EC9-B793-3965EF75FE61}" type="datetimeFigureOut">
              <a:rPr lang="pl-PL" smtClean="0"/>
              <a:pPr/>
              <a:t>05.04.2022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32F20FA-8315-40DC-A6F4-09C31F854DC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0"/>
            <a:ext cx="7858180" cy="1714488"/>
          </a:xfrm>
        </p:spPr>
        <p:txBody>
          <a:bodyPr/>
          <a:lstStyle/>
          <a:p>
            <a:r>
              <a:rPr lang="pl-PL" b="1" dirty="0" smtClean="0"/>
              <a:t>Jak dbać o mózg 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0543" y="1750238"/>
            <a:ext cx="8103423" cy="1752600"/>
          </a:xfrm>
        </p:spPr>
        <p:txBody>
          <a:bodyPr/>
          <a:lstStyle/>
          <a:p>
            <a:r>
              <a:rPr lang="pl-PL" b="1" dirty="0" smtClean="0"/>
              <a:t>- rady nie od parady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4272677"/>
            <a:ext cx="4214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Wykonała:</a:t>
            </a:r>
          </a:p>
          <a:p>
            <a:r>
              <a:rPr lang="pl-PL" dirty="0" smtClean="0"/>
              <a:t>Emilia Kowalewska</a:t>
            </a:r>
          </a:p>
          <a:p>
            <a:r>
              <a:rPr lang="pl-PL" dirty="0" smtClean="0"/>
              <a:t>11 lat, klasa </a:t>
            </a:r>
            <a:r>
              <a:rPr lang="pl-PL" dirty="0" err="1" smtClean="0"/>
              <a:t>Vc</a:t>
            </a:r>
            <a:endParaRPr lang="pl-PL" dirty="0" smtClean="0"/>
          </a:p>
          <a:p>
            <a:r>
              <a:rPr lang="pl-PL" dirty="0" smtClean="0"/>
              <a:t>SP21 im. </a:t>
            </a:r>
            <a:r>
              <a:rPr lang="pl-PL" dirty="0" err="1" smtClean="0"/>
              <a:t>rtm</a:t>
            </a:r>
            <a:r>
              <a:rPr lang="pl-PL" dirty="0" smtClean="0"/>
              <a:t>. Witolda Pileckiego</a:t>
            </a:r>
          </a:p>
          <a:p>
            <a:r>
              <a:rPr lang="pl-PL" dirty="0" smtClean="0"/>
              <a:t>ul. Nauczycielska 19</a:t>
            </a:r>
          </a:p>
          <a:p>
            <a:r>
              <a:rPr lang="pl-PL" dirty="0" smtClean="0"/>
              <a:t>86-300 Grudziądz</a:t>
            </a:r>
          </a:p>
          <a:p>
            <a:r>
              <a:rPr lang="pl-PL" dirty="0" smtClean="0"/>
              <a:t>Krzysztof Żurawski</a:t>
            </a:r>
          </a:p>
          <a:p>
            <a:r>
              <a:rPr lang="pl-PL" dirty="0" smtClean="0"/>
              <a:t>tel.: 697-740-028</a:t>
            </a:r>
          </a:p>
          <a:p>
            <a:r>
              <a:rPr lang="pl-PL" dirty="0" smtClean="0"/>
              <a:t>e-mail: krzysztofzz36@wp.pl</a:t>
            </a:r>
            <a:endParaRPr lang="pl-PL" dirty="0"/>
          </a:p>
        </p:txBody>
      </p:sp>
      <p:pic>
        <p:nvPicPr>
          <p:cNvPr id="23554" name="Picture 2" descr="Darmowe wektory: Mozg, 36 000+ obrazów w formatach AI, EPS"/>
          <p:cNvPicPr>
            <a:picLocks noChangeAspect="1" noChangeArrowheads="1"/>
          </p:cNvPicPr>
          <p:nvPr/>
        </p:nvPicPr>
        <p:blipFill>
          <a:blip r:embed="rId2"/>
          <a:srcRect l="3594" t="8387" r="2955" b="10143"/>
          <a:stretch>
            <a:fillRect/>
          </a:stretch>
        </p:blipFill>
        <p:spPr bwMode="auto">
          <a:xfrm>
            <a:off x="4857752" y="3121271"/>
            <a:ext cx="4286248" cy="3736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714488"/>
            <a:ext cx="9144000" cy="192880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7200" b="1" i="1" dirty="0" smtClean="0"/>
              <a:t>Dziękuję za uwagę!</a:t>
            </a:r>
            <a:br>
              <a:rPr lang="pl-PL" sz="7200" b="1" i="1" dirty="0" smtClean="0"/>
            </a:br>
            <a:r>
              <a:rPr lang="pl-PL" sz="7200" b="1" dirty="0" err="1" smtClean="0">
                <a:sym typeface="Wingdings" pitchFamily="2" charset="2"/>
              </a:rPr>
              <a:t></a:t>
            </a:r>
            <a:endParaRPr lang="pl-PL" sz="7200" b="1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4272677"/>
            <a:ext cx="4214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Wykonała:</a:t>
            </a:r>
          </a:p>
          <a:p>
            <a:r>
              <a:rPr lang="pl-PL" dirty="0" smtClean="0"/>
              <a:t>Emilia Kowalewska</a:t>
            </a:r>
          </a:p>
          <a:p>
            <a:r>
              <a:rPr lang="pl-PL" dirty="0" smtClean="0"/>
              <a:t>11 lat, klasa </a:t>
            </a:r>
            <a:r>
              <a:rPr lang="pl-PL" dirty="0" err="1" smtClean="0"/>
              <a:t>Vc</a:t>
            </a:r>
            <a:endParaRPr lang="pl-PL" dirty="0" smtClean="0"/>
          </a:p>
          <a:p>
            <a:r>
              <a:rPr lang="pl-PL" dirty="0" smtClean="0"/>
              <a:t>SP21 im. </a:t>
            </a:r>
            <a:r>
              <a:rPr lang="pl-PL" dirty="0" err="1" smtClean="0"/>
              <a:t>rtm</a:t>
            </a:r>
            <a:r>
              <a:rPr lang="pl-PL" dirty="0" smtClean="0"/>
              <a:t>. Witolda Pileckiego</a:t>
            </a:r>
          </a:p>
          <a:p>
            <a:r>
              <a:rPr lang="pl-PL" dirty="0" smtClean="0"/>
              <a:t>ul. Nauczycielska 19</a:t>
            </a:r>
          </a:p>
          <a:p>
            <a:r>
              <a:rPr lang="pl-PL" dirty="0" smtClean="0"/>
              <a:t>86-300 Grudziądz</a:t>
            </a:r>
          </a:p>
          <a:p>
            <a:r>
              <a:rPr lang="pl-PL" dirty="0" smtClean="0"/>
              <a:t>Krzysztof Żurawski</a:t>
            </a:r>
          </a:p>
          <a:p>
            <a:r>
              <a:rPr lang="pl-PL" dirty="0" smtClean="0"/>
              <a:t>tel.: 697-740-028</a:t>
            </a:r>
          </a:p>
          <a:p>
            <a:r>
              <a:rPr lang="pl-PL" dirty="0" smtClean="0"/>
              <a:t>e-mail: krzysztofzz36@wp.pl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66652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Jedz zgodnie z piramidą żywienia, w której warzywa oraz owoce</a:t>
            </a:r>
            <a:br>
              <a:rPr lang="pl-PL" b="1" dirty="0" smtClean="0"/>
            </a:br>
            <a:r>
              <a:rPr lang="pl-PL" b="1" dirty="0" smtClean="0"/>
              <a:t>to podstawa i ważna sprawa.</a:t>
            </a:r>
            <a:endParaRPr lang="pl-PL" b="1" dirty="0"/>
          </a:p>
        </p:txBody>
      </p:sp>
      <p:pic>
        <p:nvPicPr>
          <p:cNvPr id="4" name="Picture 2" descr="https://jopaclinic.pl/images/porady/piramida.jpg"/>
          <p:cNvPicPr>
            <a:picLocks noChangeAspect="1" noChangeArrowheads="1"/>
          </p:cNvPicPr>
          <p:nvPr/>
        </p:nvPicPr>
        <p:blipFill>
          <a:blip r:embed="rId2"/>
          <a:srcRect l="2679" t="8861" r="2678" b="8860"/>
          <a:stretch>
            <a:fillRect/>
          </a:stretch>
        </p:blipFill>
        <p:spPr bwMode="auto">
          <a:xfrm>
            <a:off x="0" y="2214530"/>
            <a:ext cx="914400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00240"/>
          </a:xfrm>
        </p:spPr>
        <p:txBody>
          <a:bodyPr anchor="t">
            <a:noAutofit/>
          </a:bodyPr>
          <a:lstStyle/>
          <a:p>
            <a:pPr algn="ctr"/>
            <a:r>
              <a:rPr lang="pl-PL" sz="2800" b="1" dirty="0"/>
              <a:t>Jedz dobre tłuszcze. Mózg nie może prawidłowo pracować bez </a:t>
            </a:r>
            <a:r>
              <a:rPr lang="pl-PL" sz="2800" b="1" dirty="0" smtClean="0"/>
              <a:t>niego, </a:t>
            </a:r>
            <a:r>
              <a:rPr lang="pl-PL" sz="2800" b="1" dirty="0"/>
              <a:t>dlatego diety nadmiernie ograniczające tłuszcz prowadzą do bardzo poważnych konsekwencji.</a:t>
            </a:r>
            <a:br>
              <a:rPr lang="pl-PL" sz="2800" b="1" dirty="0"/>
            </a:br>
            <a:endParaRPr lang="pl-PL" sz="2800" b="1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2000240"/>
            <a:ext cx="8229600" cy="85725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Tłuszcz tłuszczowi nierówny.</a:t>
            </a:r>
            <a:endParaRPr kumimoji="0" lang="pl-PL" sz="4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2854807" y="2899662"/>
            <a:ext cx="3434387" cy="871633"/>
            <a:chOff x="2533677" y="2899662"/>
            <a:chExt cx="3434387" cy="871633"/>
          </a:xfrm>
        </p:grpSpPr>
        <p:sp>
          <p:nvSpPr>
            <p:cNvPr id="5" name="Strzałka w dół 4"/>
            <p:cNvSpPr/>
            <p:nvPr/>
          </p:nvSpPr>
          <p:spPr>
            <a:xfrm rot="3333144">
              <a:off x="2901918" y="2531421"/>
              <a:ext cx="857256" cy="1593737"/>
            </a:xfrm>
            <a:prstGeom prst="downArrow">
              <a:avLst>
                <a:gd name="adj1" fmla="val 2481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Strzałka w dół 5"/>
            <p:cNvSpPr/>
            <p:nvPr/>
          </p:nvSpPr>
          <p:spPr>
            <a:xfrm rot="18618559">
              <a:off x="4742568" y="2545798"/>
              <a:ext cx="857256" cy="1593737"/>
            </a:xfrm>
            <a:prstGeom prst="downArrow">
              <a:avLst>
                <a:gd name="adj1" fmla="val 2481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714876" y="4071942"/>
            <a:ext cx="4429124" cy="2786058"/>
          </a:xfrm>
          <a:prstGeom prst="rect">
            <a:avLst/>
          </a:prstGeom>
        </p:spPr>
        <p:txBody>
          <a:bodyPr vert="horz" anchor="t">
            <a:normAutofit fontScale="92500" lnSpcReduction="20000"/>
          </a:bodyPr>
          <a:lstStyle/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Groźne dla naszego mózgu jest jedzenie bogate zarówno</a:t>
            </a:r>
            <a:r>
              <a:rPr lang="pl-PL" sz="3200" baseline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pl-PL" sz="3200" baseline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</a:br>
            <a:r>
              <a:rPr kumimoji="0" lang="pl-PL" sz="32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nasycone kwasy tłuszczowe,</a:t>
            </a:r>
            <a:r>
              <a:rPr lang="pl-PL" sz="3200" baseline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pl-PL" sz="3200" baseline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</a:br>
            <a:r>
              <a:rPr kumimoji="0" lang="pl-PL" sz="32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 i w nadmiar węglowodanów.</a:t>
            </a:r>
            <a:endParaRPr kumimoji="0" lang="pl-PL" sz="3000" b="0" i="0" u="none" strike="noStrike" kern="120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0" y="4071942"/>
            <a:ext cx="4686304" cy="2786058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Mózg potrzebuje m.in. nienasyconych kwasów tłuszczowych omega-3, w które bogate są np. ryby, orzechy,</a:t>
            </a:r>
            <a:br>
              <a:rPr kumimoji="0" lang="pl-PL" sz="32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32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czy awokado.</a:t>
            </a:r>
            <a:endParaRPr kumimoji="0" lang="pl-PL" sz="3000" b="0" i="0" u="none" strike="noStrike" kern="120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Obraz 9" descr="Kopia-co-przechowywać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715141" cy="3500438"/>
          </a:xfrm>
          <a:prstGeom prst="rect">
            <a:avLst/>
          </a:prstGeom>
        </p:spPr>
      </p:pic>
      <p:pic>
        <p:nvPicPr>
          <p:cNvPr id="12" name="Obraz 11" descr="tluszcze-w-diecie-dieci-1024x682.jpg"/>
          <p:cNvPicPr>
            <a:picLocks noChangeAspect="1"/>
          </p:cNvPicPr>
          <p:nvPr/>
        </p:nvPicPr>
        <p:blipFill>
          <a:blip r:embed="rId3"/>
          <a:srcRect l="7884" t="19758" r="7885" b="21132"/>
          <a:stretch>
            <a:fillRect/>
          </a:stretch>
        </p:blipFill>
        <p:spPr>
          <a:xfrm>
            <a:off x="-1" y="3714752"/>
            <a:ext cx="6725121" cy="3143248"/>
          </a:xfrm>
          <a:prstGeom prst="rect">
            <a:avLst/>
          </a:prstGeom>
        </p:spPr>
      </p:pic>
      <p:pic>
        <p:nvPicPr>
          <p:cNvPr id="15362" name="Picture 2" descr="Dieta tłuszczowa - zasady, przykłady | Michał Wrzosek"/>
          <p:cNvPicPr>
            <a:picLocks noChangeAspect="1" noChangeArrowheads="1"/>
          </p:cNvPicPr>
          <p:nvPr/>
        </p:nvPicPr>
        <p:blipFill>
          <a:blip r:embed="rId4"/>
          <a:srcRect l="49565" t="11018" r="5932" b="11856"/>
          <a:stretch>
            <a:fillRect/>
          </a:stretch>
        </p:blipFill>
        <p:spPr bwMode="auto">
          <a:xfrm>
            <a:off x="6715141" y="0"/>
            <a:ext cx="24288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Sen to ważna sprawa</a:t>
            </a:r>
            <a:r>
              <a:rPr lang="pl-PL" sz="4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  <a:endParaRPr kumimoji="0" lang="pl-PL" sz="4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0" y="1000108"/>
            <a:ext cx="9144000" cy="292895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Wysypiaj się!</a:t>
            </a:r>
            <a:br>
              <a:rPr kumimoji="0" lang="pl-PL" sz="28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28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Chroniczne niewyspanie sprzyjać może rozwojowi choroby Alzheimera.</a:t>
            </a: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Brak snu zwiększa m.in. poziom beta-amyloidu,</a:t>
            </a:r>
            <a:br>
              <a:rPr kumimoji="0" lang="pl-PL" sz="28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pl-PL" sz="28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czyli</a:t>
            </a:r>
            <a:r>
              <a:rPr kumimoji="0" lang="pl-PL" sz="2800" b="0" i="0" u="none" strike="noStrike" kern="1200" cap="none" spc="0" normalizeH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białka odpowiedzialnego za degenerację neuronów - w płynie mózgowo-rdzeniowym.</a:t>
            </a:r>
            <a:endParaRPr kumimoji="0" lang="pl-PL" sz="3000" b="0" i="0" u="none" strike="noStrike" kern="120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az 5" descr="sleepinggi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712766"/>
            <a:ext cx="6715140" cy="3145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14554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Pamiętaj brachu ćwicz swoją pamięć – nieużywany mózg zanika.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0" y="2428868"/>
            <a:ext cx="9144000" cy="1000132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Idealnym treningiem dla komórek nerwowych</a:t>
            </a:r>
            <a:r>
              <a:rPr kumimoji="0" lang="pl-PL" sz="2400" b="1" i="0" u="none" strike="noStrike" kern="1200" cap="none" spc="0" normalizeH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są</a:t>
            </a:r>
            <a:r>
              <a:rPr lang="pl-PL" sz="2400" b="1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krzyżówki,</a:t>
            </a:r>
            <a:r>
              <a:rPr kumimoji="0" lang="pl-PL" sz="2400" b="1" i="0" u="none" strike="noStrike" kern="1200" cap="none" spc="0" normalizeH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gry pamięciowe, planszowe i komputerowe, słuchanie muzyki.</a:t>
            </a:r>
          </a:p>
          <a:p>
            <a:pPr marR="36576" lvl="0" algn="r">
              <a:buClr>
                <a:schemeClr val="accent1"/>
              </a:buClr>
              <a:buSzPct val="80000"/>
            </a:pPr>
            <a:endParaRPr kumimoji="0" lang="pl-PL" sz="2400" b="1" i="0" u="none" strike="noStrike" kern="120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1" y="3785162"/>
            <a:ext cx="9143999" cy="3215738"/>
            <a:chOff x="1" y="3785162"/>
            <a:chExt cx="9143999" cy="3215738"/>
          </a:xfrm>
        </p:grpSpPr>
        <p:pic>
          <p:nvPicPr>
            <p:cNvPr id="6" name="Obraz 5" descr="18911935_18911778.jpg"/>
            <p:cNvPicPr>
              <a:picLocks noChangeAspect="1"/>
            </p:cNvPicPr>
            <p:nvPr/>
          </p:nvPicPr>
          <p:blipFill>
            <a:blip r:embed="rId2"/>
            <a:srcRect l="31000"/>
            <a:stretch>
              <a:fillRect/>
            </a:stretch>
          </p:blipFill>
          <p:spPr>
            <a:xfrm>
              <a:off x="1" y="3785162"/>
              <a:ext cx="3786182" cy="3072837"/>
            </a:xfrm>
            <a:prstGeom prst="rect">
              <a:avLst/>
            </a:prstGeom>
          </p:spPr>
        </p:pic>
        <p:pic>
          <p:nvPicPr>
            <p:cNvPr id="8" name="Obraz 7" descr="krzyzowki-obrazkowe-z-wesolym-potworkiem.jpg"/>
            <p:cNvPicPr>
              <a:picLocks noChangeAspect="1"/>
            </p:cNvPicPr>
            <p:nvPr/>
          </p:nvPicPr>
          <p:blipFill>
            <a:blip r:embed="rId3"/>
            <a:srcRect l="6250" t="5208" r="6250" b="4166"/>
            <a:stretch>
              <a:fillRect/>
            </a:stretch>
          </p:blipFill>
          <p:spPr>
            <a:xfrm>
              <a:off x="5833218" y="3786190"/>
              <a:ext cx="3310782" cy="3214710"/>
            </a:xfrm>
            <a:prstGeom prst="rect">
              <a:avLst/>
            </a:prstGeom>
          </p:spPr>
        </p:pic>
        <p:pic>
          <p:nvPicPr>
            <p:cNvPr id="7" name="Obraz 6" descr="adamigo-gra-rodzinna-memory-super-pamiec-w-iext10416404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8926" y="3786190"/>
              <a:ext cx="3108141" cy="30718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071546"/>
            <a:ext cx="9144000" cy="928670"/>
          </a:xfrm>
        </p:spPr>
        <p:txBody>
          <a:bodyPr/>
          <a:lstStyle/>
          <a:p>
            <a:pPr algn="ctr"/>
            <a:r>
              <a:rPr lang="pl-PL" b="1" dirty="0" smtClean="0"/>
              <a:t>Żyj aktywnie, a nie leniwie.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2285992"/>
            <a:ext cx="9144000" cy="221695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l-PL" sz="3600" b="1" dirty="0" smtClean="0"/>
              <a:t>Aktywny styl życia i regularne wykonywanie ćwiczeń fizycznych to równie ważne czynniki, pełniące funkcję ochronną mózgu i zwiększającą jego możliwości. Jest to podstawa, by zatrzymać dobry stan zdrowia neuronów, pomimo upływającego czasu. </a:t>
            </a:r>
            <a:endParaRPr lang="pl-PL" sz="3600" b="1" dirty="0"/>
          </a:p>
        </p:txBody>
      </p:sp>
      <p:grpSp>
        <p:nvGrpSpPr>
          <p:cNvPr id="8" name="Grupa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raz 3" descr="SILOWNIA-GALERIA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429000"/>
              <a:ext cx="5715008" cy="3429000"/>
            </a:xfrm>
            <a:prstGeom prst="rect">
              <a:avLst/>
            </a:prstGeom>
          </p:spPr>
        </p:pic>
        <p:pic>
          <p:nvPicPr>
            <p:cNvPr id="5" name="Obraz 4" descr="bieganie-dzieci-791c0a7a3a8fd2c9b2065c34ff7e6541.png"/>
            <p:cNvPicPr>
              <a:picLocks noChangeAspect="1"/>
            </p:cNvPicPr>
            <p:nvPr/>
          </p:nvPicPr>
          <p:blipFill>
            <a:blip r:embed="rId3"/>
            <a:srcRect t="20266" b="20266"/>
            <a:stretch>
              <a:fillRect/>
            </a:stretch>
          </p:blipFill>
          <p:spPr>
            <a:xfrm>
              <a:off x="0" y="0"/>
              <a:ext cx="7047620" cy="3429000"/>
            </a:xfrm>
            <a:prstGeom prst="rect">
              <a:avLst/>
            </a:prstGeom>
          </p:spPr>
        </p:pic>
        <p:pic>
          <p:nvPicPr>
            <p:cNvPr id="7" name="Obraz 6" descr="images (1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4615" y="3429000"/>
              <a:ext cx="4959385" cy="3429000"/>
            </a:xfrm>
            <a:prstGeom prst="rect">
              <a:avLst/>
            </a:prstGeom>
          </p:spPr>
        </p:pic>
        <p:pic>
          <p:nvPicPr>
            <p:cNvPr id="6" name="Obraz 5" descr="1554707329.jpg"/>
            <p:cNvPicPr>
              <a:picLocks noChangeAspect="1"/>
            </p:cNvPicPr>
            <p:nvPr/>
          </p:nvPicPr>
          <p:blipFill>
            <a:blip r:embed="rId5"/>
            <a:srcRect l="50000" t="8928" r="14844" b="7143"/>
            <a:stretch>
              <a:fillRect/>
            </a:stretch>
          </p:blipFill>
          <p:spPr>
            <a:xfrm>
              <a:off x="7033025" y="0"/>
              <a:ext cx="2110975" cy="3429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/>
              <a:t>Myśl optymistycznie,</a:t>
            </a:r>
            <a:br>
              <a:rPr lang="pl-PL" b="1" dirty="0" smtClean="0"/>
            </a:br>
            <a:r>
              <a:rPr lang="pl-PL" b="1" dirty="0" smtClean="0"/>
              <a:t>a nie pesymistycznie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Pesymizm</a:t>
            </a:r>
            <a:r>
              <a:rPr lang="pl-PL" dirty="0" smtClean="0"/>
              <a:t>  zabija w nas radość życia, </a:t>
            </a:r>
            <a:r>
              <a:rPr lang="pl-PL" b="1" dirty="0" smtClean="0">
                <a:solidFill>
                  <a:srgbClr val="FFFF00"/>
                </a:solidFill>
              </a:rPr>
              <a:t>optymizm</a:t>
            </a:r>
            <a:r>
              <a:rPr lang="pl-PL" b="1" dirty="0" smtClean="0"/>
              <a:t> </a:t>
            </a:r>
            <a:r>
              <a:rPr lang="pl-PL" dirty="0" smtClean="0"/>
              <a:t>natomiast dodaje nam ciągle nowych sił.</a:t>
            </a:r>
            <a:endParaRPr lang="pl-PL" dirty="0"/>
          </a:p>
        </p:txBody>
      </p:sp>
      <p:grpSp>
        <p:nvGrpSpPr>
          <p:cNvPr id="12" name="Grupa 11"/>
          <p:cNvGrpSpPr/>
          <p:nvPr/>
        </p:nvGrpSpPr>
        <p:grpSpPr>
          <a:xfrm>
            <a:off x="0" y="3714752"/>
            <a:ext cx="9144000" cy="3143249"/>
            <a:chOff x="0" y="3714752"/>
            <a:chExt cx="9144000" cy="3143249"/>
          </a:xfrm>
        </p:grpSpPr>
        <p:grpSp>
          <p:nvGrpSpPr>
            <p:cNvPr id="6" name="Grupa 5"/>
            <p:cNvGrpSpPr/>
            <p:nvPr/>
          </p:nvGrpSpPr>
          <p:grpSpPr>
            <a:xfrm>
              <a:off x="0" y="3714752"/>
              <a:ext cx="9144000" cy="3143249"/>
              <a:chOff x="0" y="3714752"/>
              <a:chExt cx="9144000" cy="3143249"/>
            </a:xfrm>
          </p:grpSpPr>
          <p:pic>
            <p:nvPicPr>
              <p:cNvPr id="4" name="Obraz 3" descr="optymizm-i-pesymizm-wyniki-testu-1587996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3714753"/>
                <a:ext cx="4143372" cy="3143248"/>
              </a:xfrm>
              <a:prstGeom prst="rect">
                <a:avLst/>
              </a:prstGeom>
            </p:spPr>
          </p:pic>
          <p:pic>
            <p:nvPicPr>
              <p:cNvPr id="5" name="Obraz 4" descr="gf-JxXR-LER6-FGix_jak-sie-rodzi-pesymista-przyczyny-pesymizmu-664x442.jpg"/>
              <p:cNvPicPr>
                <a:picLocks noChangeAspect="1"/>
              </p:cNvPicPr>
              <p:nvPr/>
            </p:nvPicPr>
            <p:blipFill>
              <a:blip r:embed="rId3"/>
              <a:srcRect t="6885"/>
              <a:stretch>
                <a:fillRect/>
              </a:stretch>
            </p:blipFill>
            <p:spPr>
              <a:xfrm>
                <a:off x="4084320" y="3714752"/>
                <a:ext cx="5059680" cy="3143248"/>
              </a:xfrm>
              <a:prstGeom prst="rect">
                <a:avLst/>
              </a:prstGeom>
            </p:spPr>
          </p:pic>
        </p:grpSp>
        <p:cxnSp>
          <p:nvCxnSpPr>
            <p:cNvPr id="9" name="Łącznik prosty 8"/>
            <p:cNvCxnSpPr/>
            <p:nvPr/>
          </p:nvCxnSpPr>
          <p:spPr>
            <a:xfrm>
              <a:off x="4929190" y="3786190"/>
              <a:ext cx="3286148" cy="26432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>
            <a:xfrm rot="10800000" flipV="1">
              <a:off x="5072066" y="3929066"/>
              <a:ext cx="3286148" cy="26431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86058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Regularnie wykonuj badania kontrolne, sprawdzaj poziom cukru, cholesterolu, mierz ciśnienie. 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3143248"/>
            <a:ext cx="9144000" cy="371475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</a:t>
            </a:r>
            <a:r>
              <a:rPr kumimoji="0" lang="pl-PL" sz="4400" b="1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ożliwie</a:t>
            </a:r>
            <a:r>
              <a:rPr kumimoji="0" lang="pl-PL" sz="44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jak najszybciej, lecz takie choroby, jak: cukrzyca, zaburzenia rytmu serca, nadciśnienie tętnicze oraz wysoki poziom cholesterolu.</a:t>
            </a:r>
            <a:endParaRPr kumimoji="0" lang="pl-PL" sz="4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az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29190" cy="3185074"/>
          </a:xfrm>
          <a:prstGeom prst="rect">
            <a:avLst/>
          </a:prstGeom>
        </p:spPr>
      </p:pic>
      <p:pic>
        <p:nvPicPr>
          <p:cNvPr id="7" name="Obraz 6" descr="mierzenie-cisnienia-u-lekarza-czy-w-domu-16649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3949"/>
            <a:ext cx="5000629" cy="3804051"/>
          </a:xfrm>
          <a:prstGeom prst="rect">
            <a:avLst/>
          </a:prstGeom>
        </p:spPr>
      </p:pic>
      <p:pic>
        <p:nvPicPr>
          <p:cNvPr id="16386" name="Picture 2" descr="Kiedy zaczyna bić serce płodu – poznaj zaskakujące fakty -"/>
          <p:cNvPicPr>
            <a:picLocks noChangeAspect="1" noChangeArrowheads="1"/>
          </p:cNvPicPr>
          <p:nvPr/>
        </p:nvPicPr>
        <p:blipFill>
          <a:blip r:embed="rId4"/>
          <a:srcRect l="8358" r="8060" b="6389"/>
          <a:stretch>
            <a:fillRect/>
          </a:stretch>
        </p:blipFill>
        <p:spPr bwMode="auto">
          <a:xfrm>
            <a:off x="4929190" y="1718788"/>
            <a:ext cx="4214810" cy="3420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7174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/>
              <a:t>Nie pal, nie bierz narkotyków, ogranicz </a:t>
            </a:r>
            <a:r>
              <a:rPr lang="pl-PL" sz="3600" b="1" dirty="0" smtClean="0"/>
              <a:t>alkohol. Wszystkie </a:t>
            </a:r>
            <a:r>
              <a:rPr lang="pl-PL" sz="3600" b="1" dirty="0"/>
              <a:t>używki mają dewastujący wpływ na mózg i prowadzą do jego </a:t>
            </a:r>
            <a:r>
              <a:rPr lang="pl-PL" sz="3600" b="1" dirty="0" smtClean="0"/>
              <a:t>degeneracji</a:t>
            </a:r>
            <a:endParaRPr lang="pl-PL" sz="3600" b="1" dirty="0"/>
          </a:p>
        </p:txBody>
      </p:sp>
      <p:pic>
        <p:nvPicPr>
          <p:cNvPr id="21508" name="Picture 4" descr="Grafika wektorowa Żadnych narkotyków, obrazy wektorowe, Żadnych narkotyków  ilustracje i klipar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000380"/>
            <a:ext cx="3857619" cy="3857620"/>
          </a:xfrm>
          <a:prstGeom prst="rect">
            <a:avLst/>
          </a:prstGeom>
          <a:noFill/>
        </p:spPr>
      </p:pic>
      <p:pic>
        <p:nvPicPr>
          <p:cNvPr id="21510" name="Picture 6" descr="Mówię NIE używkom – wybieram ZDROWIE Alkohol: Nie ma żadnej korzyści z  picia alkoholu w kontekście zdrowia człowieka i społeczeństwa. Każda jego  ilość. - ppt pobie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000372"/>
            <a:ext cx="5286381" cy="3857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1379</TotalTime>
  <Words>285</Words>
  <Application>Microsoft Office PowerPoint</Application>
  <PresentationFormat>Pokaz na ekranie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Energetyczny</vt:lpstr>
      <vt:lpstr>Jak dbać o mózg </vt:lpstr>
      <vt:lpstr>Jedz zgodnie z piramidą żywienia, w której warzywa oraz owoce to podstawa i ważna sprawa.</vt:lpstr>
      <vt:lpstr>Jedz dobre tłuszcze. Mózg nie może prawidłowo pracować bez niego, dlatego diety nadmiernie ograniczające tłuszcz prowadzą do bardzo poważnych konsekwencji. </vt:lpstr>
      <vt:lpstr>Slajd 4</vt:lpstr>
      <vt:lpstr>Pamiętaj brachu ćwicz swoją pamięć – nieużywany mózg zanika.</vt:lpstr>
      <vt:lpstr>Żyj aktywnie, a nie leniwie.</vt:lpstr>
      <vt:lpstr>Myśl optymistycznie, a nie pesymistycznie</vt:lpstr>
      <vt:lpstr>Regularnie wykonuj badania kontrolne, sprawdzaj poziom cukru, cholesterolu, mierz ciśnienie. </vt:lpstr>
      <vt:lpstr>Nie pal, nie bierz narkotyków, ogranicz alkohol. Wszystkie używki mają dewastujący wpływ na mózg i prowadzą do jego degeneracji</vt:lpstr>
      <vt:lpstr>Dziękuję za uwagę! 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dbać o mózg – rady nie od parady</dc:title>
  <dc:creator>48604083566</dc:creator>
  <cp:lastModifiedBy>Odn-Dyrektor</cp:lastModifiedBy>
  <cp:revision>30</cp:revision>
  <dcterms:created xsi:type="dcterms:W3CDTF">2022-03-14T20:51:56Z</dcterms:created>
  <dcterms:modified xsi:type="dcterms:W3CDTF">2022-04-05T09:28:42Z</dcterms:modified>
</cp:coreProperties>
</file>