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Open Sans Bold" charset="0"/>
      <p:regular r:id="rId12"/>
    </p:embeddedFont>
    <p:embeddedFont>
      <p:font typeface="Open Sans Light Italics" charset="0"/>
      <p:regular r:id="rId13"/>
    </p:embeddedFont>
    <p:embeddedFont>
      <p:font typeface="Open Sans Light" charset="0"/>
      <p:regular r:id="rId14"/>
    </p:embeddedFont>
    <p:embeddedFont>
      <p:font typeface="Open Sans Light Bold" charset="0"/>
      <p:regular r:id="rId15"/>
    </p:embeddedFont>
    <p:embeddedFont>
      <p:font typeface="Open Sans Bold Italics" charset="0"/>
      <p:regular r:id="rId16"/>
    </p:embeddedFont>
    <p:embeddedFont>
      <p:font typeface="Open Sans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7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81" r="348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60086" y="180975"/>
            <a:ext cx="9027914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Open Sans Bold"/>
              </a:rPr>
              <a:t>Dbanie</a:t>
            </a:r>
            <a:r>
              <a:rPr lang="en-US" sz="9000" dirty="0">
                <a:solidFill>
                  <a:srgbClr val="FFFFFF"/>
                </a:solidFill>
                <a:latin typeface="Open Sans Bold"/>
              </a:rPr>
              <a:t> o </a:t>
            </a:r>
            <a:r>
              <a:rPr lang="en-US" sz="9000" dirty="0" err="1">
                <a:solidFill>
                  <a:srgbClr val="FFFFFF"/>
                </a:solidFill>
                <a:latin typeface="Open Sans Bold"/>
              </a:rPr>
              <a:t>Mózg</a:t>
            </a:r>
            <a:endParaRPr lang="en-US" sz="9000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9" r="3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52013" y="3852603"/>
            <a:ext cx="12183974" cy="174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69"/>
              </a:lnSpc>
            </a:pPr>
            <a:r>
              <a:rPr lang="en-US" sz="11475">
                <a:solidFill>
                  <a:srgbClr val="FFFFFF"/>
                </a:solidFill>
                <a:latin typeface="Open Sans Bold Italics"/>
              </a:rPr>
              <a:t>KONIEC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27316" y="5896552"/>
            <a:ext cx="903336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Dziękuję za uwagę.</a:t>
            </a:r>
          </a:p>
        </p:txBody>
      </p:sp>
      <p:sp>
        <p:nvSpPr>
          <p:cNvPr id="5" name="AutoShape 5"/>
          <p:cNvSpPr/>
          <p:nvPr/>
        </p:nvSpPr>
        <p:spPr>
          <a:xfrm>
            <a:off x="-493778" y="981075"/>
            <a:ext cx="19275556" cy="0"/>
          </a:xfrm>
          <a:prstGeom prst="line">
            <a:avLst/>
          </a:prstGeom>
          <a:ln w="47625" cap="rnd">
            <a:solidFill>
              <a:srgbClr val="D6D0C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493778" y="9258300"/>
            <a:ext cx="19275556" cy="0"/>
          </a:xfrm>
          <a:prstGeom prst="line">
            <a:avLst/>
          </a:prstGeom>
          <a:ln w="47625" cap="rnd">
            <a:solidFill>
              <a:srgbClr val="D6D0C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59" r="3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74516" y="933450"/>
            <a:ext cx="11738967" cy="845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Light Italics"/>
              </a:rPr>
              <a:t>"Jak to możliwe, że trzyfuntowa galaretka,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Light Italics"/>
              </a:rPr>
              <a:t>którą można trzymać w dłoni, potrafi 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Light Italics"/>
              </a:rPr>
              <a:t>wyobrazić sobie anioły, kontemplować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Light Italics"/>
              </a:rPr>
              <a:t>nieskończoność, a nawet kwestionować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Light Italics"/>
              </a:rPr>
              <a:t>własne miejsce w kosmosie? Szczególnie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Light Italics"/>
              </a:rPr>
              <a:t>inspirujący jest fakt, że każdy mózg, w tym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Light Italics"/>
              </a:rPr>
              <a:t>Twój, składa się z atomów, które narodziły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Light Italics"/>
              </a:rPr>
              <a:t>się gdzieś pośród gwiazd miliardy lat temu."</a:t>
            </a:r>
          </a:p>
          <a:p>
            <a:pPr algn="ctr">
              <a:lnSpc>
                <a:spcPts val="4759"/>
              </a:lnSpc>
            </a:pPr>
            <a:endParaRPr lang="en-US" sz="4999">
              <a:solidFill>
                <a:srgbClr val="FFFFFF"/>
              </a:solidFill>
              <a:latin typeface="Open Sans Light Italics"/>
            </a:endParaRP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FFFFF"/>
                </a:solidFill>
                <a:latin typeface="Open Sans Light"/>
              </a:rPr>
              <a:t>Prof. Vilayanur Ramachandran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20" r="720" b="213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186694"/>
            <a:ext cx="9024458" cy="209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AF5"/>
                </a:solidFill>
                <a:latin typeface="Open Sans Bold"/>
              </a:rPr>
              <a:t>Budowa i funkcje mózgu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80129"/>
            <a:ext cx="5074547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AF5"/>
                </a:solidFill>
                <a:latin typeface="Open Sans Light"/>
              </a:rPr>
              <a:t>Mózg jest organem, bez którego człowiek nie mógłby przeżyć. Jedną z jego funkcji jest odbiór i analiza informacji z zewnątrz oraz uczenie się i zapamiętywanie. Jest zbudowany on z istoty szarej, która tworzy korę mózgu, oraz z istoty białej która składa się z włókien nerwowych.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93402" y="2798348"/>
            <a:ext cx="11152597" cy="79648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02870" y="-628738"/>
            <a:ext cx="3984251" cy="41983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62025"/>
            <a:ext cx="1194100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AF5"/>
                </a:solidFill>
                <a:latin typeface="Open Sans Light Bold"/>
              </a:rPr>
              <a:t>Mózg</a:t>
            </a:r>
            <a:r>
              <a:rPr lang="en-US" sz="3399">
                <a:solidFill>
                  <a:srgbClr val="FFFAF5"/>
                </a:solidFill>
                <a:latin typeface="Open Sans Light"/>
              </a:rPr>
              <a:t> dzieli się na dwie półkule. lewa odpowiada głównie za logikę a prawa za wyobraźnię i orientację przestrzenną.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483592"/>
            <a:ext cx="5717486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AF5"/>
                </a:solidFill>
                <a:latin typeface="Open Sans Light"/>
              </a:rPr>
              <a:t>Każdą półkulę można podzielić również na płaty. Wyróżniamy m.in płat czołowy, skroniowy, ciemieniowy oraz potyliczny.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839710"/>
            <a:ext cx="6728555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AF5"/>
                </a:solidFill>
                <a:latin typeface="Open Sans Light"/>
              </a:rPr>
              <a:t>Płat czołowy zajmuje się emocjami i ruchem,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FAF5"/>
                </a:solidFill>
                <a:latin typeface="Open Sans Light"/>
              </a:rPr>
              <a:t>skroniowy za rozpoznawanie dźwięków,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FAF5"/>
                </a:solidFill>
                <a:latin typeface="Open Sans Light"/>
              </a:rPr>
              <a:t>ciemieniowy za bodźce,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FAF5"/>
                </a:solidFill>
                <a:latin typeface="Open Sans Light"/>
              </a:rPr>
              <a:t>a potyliczny za widzenie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2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04109" y="442242"/>
            <a:ext cx="1087978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Bold"/>
              </a:rPr>
              <a:t>JAK DBAĆ O MÓZG?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362" b="112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825618" y="128759"/>
            <a:ext cx="8467926" cy="278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Open Sans Bold Italics"/>
              </a:rPr>
              <a:t>Nakarm swój mózg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390641"/>
            <a:ext cx="4759289" cy="571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Najważniejsze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jest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jedzenie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zgodnie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z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piramidą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żywienia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.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Należy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dostarczyć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odpowiednich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składników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odżywczych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w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odpowiednich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ilościach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, by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mózg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mógł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działać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 </a:t>
            </a:r>
            <a:r>
              <a:rPr lang="en-US" sz="3599" dirty="0" err="1">
                <a:solidFill>
                  <a:srgbClr val="FFFFFF"/>
                </a:solidFill>
                <a:latin typeface="Open Sans Light Italics"/>
              </a:rPr>
              <a:t>prawidłowo</a:t>
            </a:r>
            <a:r>
              <a:rPr lang="en-US" sz="3599" dirty="0">
                <a:solidFill>
                  <a:srgbClr val="FFFFFF"/>
                </a:solidFill>
                <a:latin typeface="Open Sans Light Italic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878" r="7757" b="717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60093"/>
            <a:ext cx="9809262" cy="1460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000000"/>
                </a:solidFill>
                <a:latin typeface="Open Sans Bold"/>
              </a:rPr>
              <a:t>Ćwicz regularnie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2631" y="2366569"/>
            <a:ext cx="9144000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Wysiłek fizyczny wspomaga rozwój naszego mózgu oraz zmniejsza ryzyko zachorowania na depresję.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Wystarczy jedna godzina w tygodniu by polepszyć plastyczność i zdolności poznawcze naszego mózgu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850031" y="355605"/>
            <a:ext cx="19988062" cy="120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AF5"/>
                </a:solidFill>
                <a:latin typeface="Open Sans Bold"/>
              </a:rPr>
              <a:t>Rozwijaj swoje zainteresowania: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2841" y="2101948"/>
            <a:ext cx="1652231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AF5"/>
                </a:solidFill>
                <a:latin typeface="Open Sans Light"/>
              </a:rPr>
              <a:t>Rozwijanie naszych zainteresowań powoduje powiększenie naszej wiedzy oraz rozwija nasze zdolności. Przykładowo rozwiązywanie rebusów lub różnych zagadek zwiększa naszą zdolność logicznego myślenia.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6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51392" y="1515"/>
            <a:ext cx="7136608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AF5"/>
                </a:solidFill>
                <a:latin typeface="Open Sans Bold Italics"/>
              </a:rPr>
              <a:t>Wysypiaj</a:t>
            </a:r>
            <a:r>
              <a:rPr lang="en-US" sz="9000" dirty="0">
                <a:solidFill>
                  <a:srgbClr val="FFFAF5"/>
                </a:solidFill>
                <a:latin typeface="Open Sans Bold Italics"/>
              </a:rPr>
              <a:t> </a:t>
            </a:r>
            <a:r>
              <a:rPr lang="en-US" sz="9000" dirty="0" err="1">
                <a:solidFill>
                  <a:srgbClr val="FFFAF5"/>
                </a:solidFill>
                <a:latin typeface="Open Sans Bold Italics"/>
              </a:rPr>
              <a:t>się</a:t>
            </a:r>
            <a:endParaRPr lang="en-US" sz="9000" dirty="0">
              <a:solidFill>
                <a:srgbClr val="FFFAF5"/>
              </a:solidFill>
              <a:latin typeface="Open Sans 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81871" y="2125501"/>
            <a:ext cx="6571290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AF5"/>
                </a:solidFill>
                <a:latin typeface="Open Sans Light"/>
              </a:rPr>
              <a:t>Sen jest bardzo ważny dla mózgu, ponieważ potrzebuje czasu by odpocząć. Optymalny czas snu powinien wynosić 8 godzin, lecz osoby młodsze powinny spać trochę dłużej.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304</Words>
  <Application>Microsoft Office PowerPoint</Application>
  <PresentationFormat>Niestandardowy</PresentationFormat>
  <Paragraphs>31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Arial</vt:lpstr>
      <vt:lpstr>Open Sans Bold</vt:lpstr>
      <vt:lpstr>Open Sans Light Italics</vt:lpstr>
      <vt:lpstr>Open Sans Light</vt:lpstr>
      <vt:lpstr>Open Sans Light Bold</vt:lpstr>
      <vt:lpstr>Open Sans Bold Italics</vt:lpstr>
      <vt:lpstr>Open Sans</vt:lpstr>
      <vt:lpstr>Calibri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Mózg</dc:title>
  <dc:creator>Odn-Dyrektor</dc:creator>
  <cp:lastModifiedBy>Odn-Dyrektor</cp:lastModifiedBy>
  <cp:revision>2</cp:revision>
  <dcterms:created xsi:type="dcterms:W3CDTF">2006-08-16T00:00:00Z</dcterms:created>
  <dcterms:modified xsi:type="dcterms:W3CDTF">2022-04-05T09:05:18Z</dcterms:modified>
  <dc:identifier>DAE6gBf5mDY</dc:identifier>
</cp:coreProperties>
</file>