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4" r:id="rId1"/>
  </p:sldMasterIdLst>
  <p:notesMasterIdLst>
    <p:notesMasterId r:id="rId36"/>
  </p:notesMasterIdLst>
  <p:handoutMasterIdLst>
    <p:handoutMasterId r:id="rId37"/>
  </p:handoutMasterIdLst>
  <p:sldIdLst>
    <p:sldId id="268" r:id="rId2"/>
    <p:sldId id="269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9" r:id="rId20"/>
    <p:sldId id="295" r:id="rId21"/>
    <p:sldId id="296" r:id="rId22"/>
    <p:sldId id="297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307" r:id="rId31"/>
    <p:sldId id="308" r:id="rId32"/>
    <p:sldId id="298" r:id="rId33"/>
    <p:sldId id="270" r:id="rId34"/>
    <p:sldId id="309" r:id="rId35"/>
  </p:sldIdLst>
  <p:sldSz cx="12188825" cy="6858000"/>
  <p:notesSz cx="6858000" cy="9144000"/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384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pos="959">
          <p15:clr>
            <a:srgbClr val="A4A3A4"/>
          </p15:clr>
        </p15:guide>
        <p15:guide id="5" pos="67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>
      <p:cViewPr varScale="1">
        <p:scale>
          <a:sx n="88" d="100"/>
          <a:sy n="88" d="100"/>
        </p:scale>
        <p:origin x="-570" y="-96"/>
      </p:cViewPr>
      <p:guideLst>
        <p:guide orient="horz" pos="2160"/>
        <p:guide orient="horz" pos="384"/>
        <p:guide orient="horz" pos="3792"/>
        <p:guide pos="959"/>
        <p:guide pos="671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3732" y="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>
              <a:latin typeface="Calibri" panose="020F0502020204030204" pitchFamily="34" charset="0"/>
            </a:endParaRP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645E2AC-7EBA-4A43-9053-FE21F7DE08F0}" type="datetime1">
              <a:rPr lang="pl-PL" smtClean="0">
                <a:latin typeface="Calibri" panose="020F0502020204030204" pitchFamily="34" charset="0"/>
              </a:rPr>
              <a:pPr rtl="0"/>
              <a:t>17.02.2020</a:t>
            </a:fld>
            <a:endParaRPr lang="pl-PL">
              <a:latin typeface="Calibri" panose="020F0502020204030204" pitchFamily="34" charset="0"/>
            </a:endParaRPr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>
              <a:latin typeface="Calibri" panose="020F0502020204030204" pitchFamily="34" charset="0"/>
            </a:endParaRPr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4886E15-F82A-4596-A46C-375C6D3981E1}" type="slidenum">
              <a:rPr lang="pl-PL" smtClean="0">
                <a:latin typeface="Calibri" panose="020F0502020204030204" pitchFamily="34" charset="0"/>
              </a:rPr>
              <a:pPr rtl="0"/>
              <a:t>‹#›</a:t>
            </a:fld>
            <a:endParaRPr 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83081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pl-PL" noProof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E6F7322B-7317-4071-A2B7-C4C2CC8628B0}" type="datetime1">
              <a:rPr lang="pl-PL" noProof="0" smtClean="0"/>
              <a:pPr/>
              <a:t>17.02.2020</a:t>
            </a:fld>
            <a:endParaRPr lang="pl-PL" noProof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l-PL" noProof="0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BF105DB2-FD3E-441D-8B7E-7AE83ECE27B3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xmlns="" val="28947205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>
              <a:latin typeface="Calibri" panose="020F0502020204030204" pitchFamily="34" charset="0"/>
            </a:endParaRPr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pl-PL" smtClean="0">
                <a:latin typeface="Calibri" panose="020F0502020204030204" pitchFamily="34" charset="0"/>
              </a:rPr>
              <a:pPr rtl="0"/>
              <a:t>1</a:t>
            </a:fld>
            <a:endParaRPr 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5276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>
              <a:latin typeface="Calibri" panose="020F0502020204030204" pitchFamily="34" charset="0"/>
            </a:endParaRPr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pl-PL" smtClean="0">
                <a:latin typeface="Calibri" panose="020F0502020204030204" pitchFamily="34" charset="0"/>
              </a:rPr>
              <a:pPr rtl="0"/>
              <a:t>2</a:t>
            </a:fld>
            <a:endParaRPr 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5600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>
              <a:latin typeface="Calibri" panose="020F0502020204030204" pitchFamily="34" charset="0"/>
            </a:endParaRPr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pl-PL" smtClean="0">
                <a:latin typeface="Calibri" panose="020F0502020204030204" pitchFamily="34" charset="0"/>
              </a:rPr>
              <a:pPr rtl="0"/>
              <a:t>33</a:t>
            </a:fld>
            <a:endParaRPr 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6443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lok tytułu"/>
          <p:cNvSpPr/>
          <p:nvPr/>
        </p:nvSpPr>
        <p:spPr bwMode="invGray">
          <a:xfrm>
            <a:off x="1141413" y="1600200"/>
            <a:ext cx="11047412" cy="3276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>
              <a:latin typeface="Calibri" panose="020F0502020204030204" pitchFamily="34" charset="0"/>
            </a:endParaRPr>
          </a:p>
        </p:txBody>
      </p:sp>
      <p:grpSp>
        <p:nvGrpSpPr>
          <p:cNvPr id="7" name="górna grafika"/>
          <p:cNvGrpSpPr/>
          <p:nvPr/>
        </p:nvGrpSpPr>
        <p:grpSpPr>
          <a:xfrm>
            <a:off x="1279" y="0"/>
            <a:ext cx="12188952" cy="429768"/>
            <a:chOff x="1279" y="0"/>
            <a:chExt cx="12188952" cy="429768"/>
          </a:xfrm>
        </p:grpSpPr>
        <p:sp>
          <p:nvSpPr>
            <p:cNvPr id="8" name="Prostokąt 7"/>
            <p:cNvSpPr/>
            <p:nvPr/>
          </p:nvSpPr>
          <p:spPr>
            <a:xfrm>
              <a:off x="1279" y="0"/>
              <a:ext cx="12188952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l-PL" noProof="0">
                <a:latin typeface="Calibri" panose="020F0502020204030204" pitchFamily="34" charset="0"/>
              </a:endParaRPr>
            </a:p>
          </p:txBody>
        </p:sp>
        <p:sp>
          <p:nvSpPr>
            <p:cNvPr id="9" name="Prostokąt 8"/>
            <p:cNvSpPr/>
            <p:nvPr/>
          </p:nvSpPr>
          <p:spPr>
            <a:xfrm>
              <a:off x="1279" y="228600"/>
              <a:ext cx="12188952" cy="20116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l-PL" noProof="0">
                <a:latin typeface="Calibri" panose="020F0502020204030204" pitchFamily="34" charset="0"/>
              </a:endParaRPr>
            </a:p>
          </p:txBody>
        </p:sp>
        <p:sp>
          <p:nvSpPr>
            <p:cNvPr id="10" name="Prostokąt 9"/>
            <p:cNvSpPr/>
            <p:nvPr/>
          </p:nvSpPr>
          <p:spPr>
            <a:xfrm>
              <a:off x="1279" y="306324"/>
              <a:ext cx="12188952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l-PL" noProof="0">
                <a:latin typeface="Calibri" panose="020F0502020204030204" pitchFamily="34" charset="0"/>
              </a:endParaRPr>
            </a:p>
          </p:txBody>
        </p:sp>
      </p:grpSp>
      <p:grpSp>
        <p:nvGrpSpPr>
          <p:cNvPr id="23" name="dolna grafika"/>
          <p:cNvGrpSpPr/>
          <p:nvPr/>
        </p:nvGrpSpPr>
        <p:grpSpPr>
          <a:xfrm>
            <a:off x="0" y="6080760"/>
            <a:ext cx="12190231" cy="777240"/>
            <a:chOff x="0" y="6080760"/>
            <a:chExt cx="12190231" cy="777240"/>
          </a:xfrm>
        </p:grpSpPr>
        <p:sp>
          <p:nvSpPr>
            <p:cNvPr id="13" name="Prostokąt 12"/>
            <p:cNvSpPr/>
            <p:nvPr/>
          </p:nvSpPr>
          <p:spPr>
            <a:xfrm>
              <a:off x="0" y="6217920"/>
              <a:ext cx="12188825" cy="6400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l-PL" noProof="0">
                <a:latin typeface="Calibri" panose="020F0502020204030204" pitchFamily="34" charset="0"/>
              </a:endParaRPr>
            </a:p>
          </p:txBody>
        </p:sp>
        <p:sp>
          <p:nvSpPr>
            <p:cNvPr id="14" name="Prostokąt 13"/>
            <p:cNvSpPr/>
            <p:nvPr/>
          </p:nvSpPr>
          <p:spPr>
            <a:xfrm>
              <a:off x="1279" y="60807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l-PL" noProof="0">
                <a:latin typeface="Calibri" panose="020F0502020204030204" pitchFamily="34" charset="0"/>
              </a:endParaRPr>
            </a:p>
          </p:txBody>
        </p:sp>
        <p:sp>
          <p:nvSpPr>
            <p:cNvPr id="15" name="Prostokąt 14"/>
            <p:cNvSpPr/>
            <p:nvPr/>
          </p:nvSpPr>
          <p:spPr>
            <a:xfrm>
              <a:off x="1279" y="6172200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l-PL" noProof="0">
                <a:latin typeface="Calibri" panose="020F0502020204030204" pitchFamily="34" charset="0"/>
              </a:endParaRPr>
            </a:p>
          </p:txBody>
        </p:sp>
      </p:grpSp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 bwMode="invGray">
          <a:xfrm>
            <a:off x="1522414" y="1905000"/>
            <a:ext cx="9143998" cy="2667000"/>
          </a:xfrm>
        </p:spPr>
        <p:txBody>
          <a:bodyPr rtlCol="0" anchor="b"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  <a:latin typeface="Calibri" panose="020F050202020403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2413" y="5029200"/>
            <a:ext cx="8229598" cy="838200"/>
          </a:xfrm>
        </p:spPr>
        <p:txBody>
          <a:bodyPr rtlCol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pl-PL" noProof="0"/>
              <a:t>Kliknij, aby edytować styl wzorca podtytułu</a:t>
            </a:r>
          </a:p>
        </p:txBody>
      </p:sp>
      <p:sp>
        <p:nvSpPr>
          <p:cNvPr id="21" name="Stopka — symbol zastępczy 20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20" name="Data — symbol zastępczy 1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9F389FCD-0386-47AE-9694-6827023B9E58}" type="datetime1">
              <a:rPr lang="pl-PL" noProof="0" smtClean="0"/>
              <a:pPr/>
              <a:t>17.02.2020</a:t>
            </a:fld>
            <a:endParaRPr lang="pl-PL" noProof="0"/>
          </a:p>
        </p:txBody>
      </p:sp>
      <p:sp>
        <p:nvSpPr>
          <p:cNvPr id="22" name="Numer slajdu — symbol zastępczy 21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xmlns="" val="4088169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E6F038A3-F8E5-4CFC-8DCE-E8B1DE865B19}" type="datetime1">
              <a:rPr lang="pl-PL" noProof="0" smtClean="0"/>
              <a:pPr/>
              <a:t>17.02.2020</a:t>
            </a:fld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xmlns="" val="2223790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 hasCustomPrompt="1"/>
          </p:nvPr>
        </p:nvSpPr>
        <p:spPr>
          <a:xfrm>
            <a:off x="9494507" y="609600"/>
            <a:ext cx="1143001" cy="5410200"/>
          </a:xfrm>
        </p:spPr>
        <p:txBody>
          <a:bodyPr vert="eaVert"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 hasCustomPrompt="1"/>
          </p:nvPr>
        </p:nvSpPr>
        <p:spPr>
          <a:xfrm>
            <a:off x="1522413" y="609600"/>
            <a:ext cx="7696198" cy="5410200"/>
          </a:xfrm>
        </p:spPr>
        <p:txBody>
          <a:bodyPr vert="eaVert"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334B2B3A-3D66-48F2-9208-7A314CDD9CA3}" type="datetime1">
              <a:rPr lang="pl-PL" noProof="0" smtClean="0"/>
              <a:pPr/>
              <a:t>17.02.2020</a:t>
            </a:fld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xmlns="" val="2653419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 algn="l">
              <a:defRPr sz="3200">
                <a:latin typeface="Calibri" panose="020F050202020403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 rtl="0"/>
            <a:r>
              <a:rPr lang="pl-PL" noProof="0"/>
              <a:t>Kliknij, aby edytować style wzorców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2A775F1-7081-4E30-BA95-8BCD90E136C3}" type="datetime1">
              <a:rPr lang="pl-PL" noProof="0" smtClean="0"/>
              <a:pPr/>
              <a:t>17.02.2020</a:t>
            </a:fld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xmlns="" val="506475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 algn="l">
              <a:defRPr sz="3200">
                <a:latin typeface="Calibri" panose="020F050202020403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 rtl="0"/>
            <a:r>
              <a:rPr lang="pl-PL" noProof="0"/>
              <a:t>Kliknij, aby edytować style wzorców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961915B1-0298-4BA1-ACBB-79039116FCD5}" type="datetime1">
              <a:rPr lang="pl-PL" noProof="0" smtClean="0"/>
              <a:pPr/>
              <a:t>17.02.2020</a:t>
            </a:fld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xmlns="" val="894591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rmAutofit/>
          </a:bodyPr>
          <a:lstStyle>
            <a:lvl1pPr algn="l">
              <a:defRPr sz="5400" b="0" cap="none" baseline="0">
                <a:latin typeface="Calibri" panose="020F050202020403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 hasCustomPrompt="1"/>
          </p:nvPr>
        </p:nvSpPr>
        <p:spPr>
          <a:xfrm>
            <a:off x="1522413" y="4876800"/>
            <a:ext cx="8229598" cy="11430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 noProof="0"/>
              <a:t>Kliknij, aby edytować style wzorców tekstu</a:t>
            </a:r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59B122B7-9633-4244-9623-EA0A97D79F5C}" type="datetime1">
              <a:rPr lang="pl-PL" noProof="0" smtClean="0"/>
              <a:pPr/>
              <a:t>17.02.2020</a:t>
            </a:fld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xmlns="" val="3484106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 hasCustomPrompt="1"/>
          </p:nvPr>
        </p:nvSpPr>
        <p:spPr>
          <a:xfrm>
            <a:off x="1522413" y="1904999"/>
            <a:ext cx="4435564" cy="4088921"/>
          </a:xfrm>
        </p:spPr>
        <p:txBody>
          <a:bodyPr rtlCol="0">
            <a:normAutofit/>
          </a:bodyPr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l-PL" noProof="0"/>
              <a:t>Kliknij, aby edytować style wzorców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 hasCustomPrompt="1"/>
          </p:nvPr>
        </p:nvSpPr>
        <p:spPr>
          <a:xfrm>
            <a:off x="6230849" y="1904999"/>
            <a:ext cx="4435564" cy="4088921"/>
          </a:xfrm>
        </p:spPr>
        <p:txBody>
          <a:bodyPr rtlCol="0">
            <a:normAutofit/>
          </a:bodyPr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pl-PL" noProof="0"/>
              <a:t>Kliknij, aby edytować style wzorców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9C4209A8-7237-4A9A-95BA-9720159EBD45}" type="datetime1">
              <a:rPr lang="pl-PL" noProof="0" smtClean="0"/>
              <a:pPr/>
              <a:t>17.02.2020</a:t>
            </a:fld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xmlns="" val="1512259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 hasCustomPrompt="1"/>
          </p:nvPr>
        </p:nvSpPr>
        <p:spPr>
          <a:xfrm>
            <a:off x="1522413" y="1828800"/>
            <a:ext cx="4419599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Kliknij, aby edytować style wzorców tekstu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 hasCustomPrompt="1"/>
          </p:nvPr>
        </p:nvSpPr>
        <p:spPr>
          <a:xfrm>
            <a:off x="1522413" y="2590801"/>
            <a:ext cx="4419599" cy="3429000"/>
          </a:xfrm>
        </p:spPr>
        <p:txBody>
          <a:bodyPr rtlCol="0">
            <a:normAutofit/>
          </a:bodyPr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800">
                <a:latin typeface="Calibri" panose="020F0502020204030204" pitchFamily="34" charset="0"/>
              </a:defRPr>
            </a:lvl2pPr>
            <a:lvl3pPr>
              <a:defRPr sz="1600">
                <a:latin typeface="Calibri" panose="020F0502020204030204" pitchFamily="34" charset="0"/>
              </a:defRPr>
            </a:lvl3pPr>
            <a:lvl4pPr>
              <a:defRPr sz="1400">
                <a:latin typeface="Calibri" panose="020F0502020204030204" pitchFamily="34" charset="0"/>
              </a:defRPr>
            </a:lvl4pPr>
            <a:lvl5pPr>
              <a:defRPr sz="1400">
                <a:latin typeface="Calibri" panose="020F050202020403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 noProof="0"/>
              <a:t>Kliknij, aby edytować style wzorców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3" hasCustomPrompt="1"/>
          </p:nvPr>
        </p:nvSpPr>
        <p:spPr>
          <a:xfrm>
            <a:off x="6246814" y="1828800"/>
            <a:ext cx="4419599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Kliknij, aby edytować style wzorców tekstu</a:t>
            </a:r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 hasCustomPrompt="1"/>
          </p:nvPr>
        </p:nvSpPr>
        <p:spPr>
          <a:xfrm>
            <a:off x="6246814" y="2590801"/>
            <a:ext cx="4419599" cy="3429000"/>
          </a:xfrm>
        </p:spPr>
        <p:txBody>
          <a:bodyPr rtlCol="0">
            <a:normAutofit/>
          </a:bodyPr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800">
                <a:latin typeface="Calibri" panose="020F0502020204030204" pitchFamily="34" charset="0"/>
              </a:defRPr>
            </a:lvl2pPr>
            <a:lvl3pPr>
              <a:defRPr sz="1600">
                <a:latin typeface="Calibri" panose="020F0502020204030204" pitchFamily="34" charset="0"/>
              </a:defRPr>
            </a:lvl3pPr>
            <a:lvl4pPr>
              <a:defRPr sz="1400">
                <a:latin typeface="Calibri" panose="020F0502020204030204" pitchFamily="34" charset="0"/>
              </a:defRPr>
            </a:lvl4pPr>
            <a:lvl5pPr>
              <a:defRPr sz="1400">
                <a:latin typeface="Calibri" panose="020F050202020403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 noProof="0"/>
              <a:t>Kliknij, aby edytować style wzorców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042FEAA6-7169-4B3F-8E83-54A116B1278F}" type="datetime1">
              <a:rPr lang="pl-PL" noProof="0" smtClean="0"/>
              <a:pPr/>
              <a:t>17.02.2020</a:t>
            </a:fld>
            <a:endParaRPr lang="pl-PL" noProof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xmlns="" val="597700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32B002CF-7B18-4F3A-AD6F-4E85F640E551}" type="datetime1">
              <a:rPr lang="pl-PL" noProof="0" smtClean="0"/>
              <a:pPr/>
              <a:t>17.02.2020</a:t>
            </a:fld>
            <a:endParaRPr lang="pl-PL" noProof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xmlns="" val="981316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dolna grafika"/>
          <p:cNvGrpSpPr/>
          <p:nvPr userDrawn="1"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Prostokąt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l-PL" noProof="0">
                <a:latin typeface="Calibri" panose="020F0502020204030204" pitchFamily="34" charset="0"/>
              </a:endParaRPr>
            </a:p>
          </p:txBody>
        </p:sp>
        <p:sp>
          <p:nvSpPr>
            <p:cNvPr id="8" name="Prostokąt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l-PL" noProof="0">
                <a:latin typeface="Calibri" panose="020F0502020204030204" pitchFamily="34" charset="0"/>
              </a:endParaRPr>
            </a:p>
          </p:txBody>
        </p:sp>
        <p:sp>
          <p:nvSpPr>
            <p:cNvPr id="9" name="Prostokąt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l-PL" noProof="0">
                <a:latin typeface="Calibri" panose="020F0502020204030204" pitchFamily="34" charset="0"/>
              </a:endParaRPr>
            </a:p>
          </p:txBody>
        </p:sp>
      </p:grpSp>
      <p:sp>
        <p:nvSpPr>
          <p:cNvPr id="3" name="Stopka — symbol zastępcz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2" name="Data — symbol zastępczy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EAF970DF-0E5A-480C-BC3C-1B224C9DA7F3}" type="datetime1">
              <a:rPr lang="pl-PL" noProof="0" smtClean="0"/>
              <a:pPr/>
              <a:t>17.02.2020</a:t>
            </a:fld>
            <a:endParaRPr lang="pl-PL" noProof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xmlns="" val="4030035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amka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>
              <a:latin typeface="Calibri" panose="020F0502020204030204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7923214" y="1371600"/>
            <a:ext cx="3124200" cy="2057400"/>
          </a:xfrm>
        </p:spPr>
        <p:txBody>
          <a:bodyPr rtlCol="0" anchor="b">
            <a:normAutofit/>
          </a:bodyPr>
          <a:lstStyle>
            <a:lvl1pPr algn="l">
              <a:defRPr sz="3200" b="1">
                <a:latin typeface="Calibri" panose="020F050202020403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 hasCustomPrompt="1"/>
          </p:nvPr>
        </p:nvSpPr>
        <p:spPr>
          <a:xfrm>
            <a:off x="1491930" y="1293495"/>
            <a:ext cx="5577840" cy="4023360"/>
          </a:xfrm>
        </p:spPr>
        <p:txBody>
          <a:bodyPr rtlCol="0">
            <a:normAutofit/>
          </a:bodyPr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800">
                <a:latin typeface="Calibri" panose="020F0502020204030204" pitchFamily="34" charset="0"/>
              </a:defRPr>
            </a:lvl2pPr>
            <a:lvl3pPr>
              <a:defRPr sz="1600">
                <a:latin typeface="Calibri" panose="020F0502020204030204" pitchFamily="34" charset="0"/>
              </a:defRPr>
            </a:lvl3pPr>
            <a:lvl4pPr>
              <a:defRPr sz="1400">
                <a:latin typeface="Calibri" panose="020F0502020204030204" pitchFamily="34" charset="0"/>
              </a:defRPr>
            </a:lvl4pPr>
            <a:lvl5pPr>
              <a:defRPr sz="1400">
                <a:latin typeface="Calibri" panose="020F050202020403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 noProof="0"/>
              <a:t>Kliknij, aby edytować style wzorców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 hasCustomPrompt="1"/>
          </p:nvPr>
        </p:nvSpPr>
        <p:spPr>
          <a:xfrm>
            <a:off x="7923214" y="3536829"/>
            <a:ext cx="3124200" cy="1797169"/>
          </a:xfrm>
        </p:spPr>
        <p:txBody>
          <a:bodyPr rtlCol="0">
            <a:normAutofit/>
          </a:bodyPr>
          <a:lstStyle>
            <a:lvl1pPr marL="0" indent="0">
              <a:spcBef>
                <a:spcPts val="800"/>
              </a:spcBef>
              <a:buNone/>
              <a:defRPr sz="16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 noProof="0"/>
              <a:t>Kliknij, aby edytować style wzorców tekstu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E4E6AFF8-0005-4937-B51F-D9B432A274FB}" type="datetime1">
              <a:rPr lang="pl-PL" noProof="0" smtClean="0"/>
              <a:pPr/>
              <a:t>17.02.2020</a:t>
            </a:fld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xmlns="" val="3616132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amka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>
              <a:latin typeface="Calibri" panose="020F0502020204030204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7923214" y="1371600"/>
            <a:ext cx="3124200" cy="2057400"/>
          </a:xfrm>
        </p:spPr>
        <p:txBody>
          <a:bodyPr rtlCol="0" anchor="b">
            <a:normAutofit/>
          </a:bodyPr>
          <a:lstStyle>
            <a:lvl1pPr algn="l">
              <a:defRPr sz="3200" b="0">
                <a:latin typeface="Calibri" panose="020F0502020204030204" pitchFamily="34" charset="0"/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Obraz — symbol zastępczy 2" descr="Pusty symbol zastępczy pozwalający dodać obraz. Kliknij symbol zastępczy i wybierz obraz, który chcesz dodać"/>
          <p:cNvSpPr>
            <a:spLocks noGrp="1"/>
          </p:cNvSpPr>
          <p:nvPr>
            <p:ph type="pic" idx="1"/>
          </p:nvPr>
        </p:nvSpPr>
        <p:spPr>
          <a:xfrm>
            <a:off x="1400490" y="1202055"/>
            <a:ext cx="5760720" cy="4206240"/>
          </a:xfrm>
          <a:solidFill>
            <a:schemeClr val="bg1">
              <a:lumMod val="95000"/>
            </a:schemeClr>
          </a:solidFill>
        </p:spPr>
        <p:txBody>
          <a:bodyPr tIns="91440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4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 hasCustomPrompt="1"/>
          </p:nvPr>
        </p:nvSpPr>
        <p:spPr>
          <a:xfrm>
            <a:off x="7923214" y="3536829"/>
            <a:ext cx="3124200" cy="1797171"/>
          </a:xfrm>
        </p:spPr>
        <p:txBody>
          <a:bodyPr rtlCol="0">
            <a:normAutofit/>
          </a:bodyPr>
          <a:lstStyle>
            <a:lvl1pPr marL="0" indent="0">
              <a:spcBef>
                <a:spcPts val="800"/>
              </a:spcBef>
              <a:buNone/>
              <a:defRPr sz="16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 noProof="0"/>
              <a:t>Kliknij, aby edytować style wzorców tekstu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739F0A56-E922-4DCC-B0A8-CEBC150FDB93}" type="datetime1">
              <a:rPr lang="pl-PL" noProof="0" smtClean="0"/>
              <a:pPr/>
              <a:t>17.02.2020</a:t>
            </a:fld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xmlns="" val="1931862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dolna grafika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Prostokąt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l-PL" noProof="0">
                <a:latin typeface="Calibri" panose="020F0502020204030204" pitchFamily="34" charset="0"/>
              </a:endParaRPr>
            </a:p>
          </p:txBody>
        </p:sp>
        <p:sp>
          <p:nvSpPr>
            <p:cNvPr id="8" name="Prostokąt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l-PL" noProof="0">
                <a:latin typeface="Calibri" panose="020F0502020204030204" pitchFamily="34" charset="0"/>
              </a:endParaRPr>
            </a:p>
          </p:txBody>
        </p:sp>
        <p:sp>
          <p:nvSpPr>
            <p:cNvPr id="9" name="Prostokąt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l-PL" noProof="0">
                <a:latin typeface="Calibri" panose="020F0502020204030204" pitchFamily="34" charset="0"/>
              </a:endParaRPr>
            </a:p>
          </p:txBody>
        </p:sp>
      </p:grpSp>
      <p:grpSp>
        <p:nvGrpSpPr>
          <p:cNvPr id="10" name="górna grafika"/>
          <p:cNvGrpSpPr/>
          <p:nvPr/>
        </p:nvGrpSpPr>
        <p:grpSpPr>
          <a:xfrm>
            <a:off x="1279" y="0"/>
            <a:ext cx="12188952" cy="320040"/>
            <a:chOff x="1279" y="0"/>
            <a:chExt cx="12188952" cy="320040"/>
          </a:xfrm>
        </p:grpSpPr>
        <p:sp>
          <p:nvSpPr>
            <p:cNvPr id="11" name="Prostokąt 10"/>
            <p:cNvSpPr/>
            <p:nvPr/>
          </p:nvSpPr>
          <p:spPr>
            <a:xfrm>
              <a:off x="1279" y="0"/>
              <a:ext cx="12188952" cy="1702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l-PL" noProof="0">
                <a:latin typeface="Calibri" panose="020F0502020204030204" pitchFamily="34" charset="0"/>
              </a:endParaRPr>
            </a:p>
          </p:txBody>
        </p:sp>
        <p:sp>
          <p:nvSpPr>
            <p:cNvPr id="12" name="Prostokąt 11"/>
            <p:cNvSpPr/>
            <p:nvPr/>
          </p:nvSpPr>
          <p:spPr>
            <a:xfrm>
              <a:off x="1279" y="170234"/>
              <a:ext cx="12188952" cy="14980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l-PL" noProof="0">
                <a:latin typeface="Calibri" panose="020F0502020204030204" pitchFamily="34" charset="0"/>
              </a:endParaRPr>
            </a:p>
          </p:txBody>
        </p:sp>
        <p:sp>
          <p:nvSpPr>
            <p:cNvPr id="13" name="Prostokąt 12"/>
            <p:cNvSpPr/>
            <p:nvPr/>
          </p:nvSpPr>
          <p:spPr>
            <a:xfrm>
              <a:off x="1279" y="231421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l-PL" noProof="0">
                <a:latin typeface="Calibri" panose="020F0502020204030204" pitchFamily="34" charset="0"/>
              </a:endParaRPr>
            </a:p>
          </p:txBody>
        </p:sp>
      </p:grpSp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522876" y="1905000"/>
            <a:ext cx="9143538" cy="36974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l-PL" noProof="0"/>
              <a:t>Kliknij, aby edytować style wzorców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 bwMode="auto">
          <a:xfrm>
            <a:off x="1507498" y="6516865"/>
            <a:ext cx="606214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pl-PL" noProof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 bwMode="auto">
          <a:xfrm>
            <a:off x="7994363" y="6516865"/>
            <a:ext cx="132762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10938916-9DAF-42CD-B32F-A81ABA63F75A}" type="datetime1">
              <a:rPr lang="pl-PL" noProof="0" smtClean="0"/>
              <a:pPr/>
              <a:t>17.02.2020</a:t>
            </a:fld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 bwMode="auto">
          <a:xfrm>
            <a:off x="9730094" y="6516865"/>
            <a:ext cx="93631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xmlns="" val="3310681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14" r:id="rId12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>
              <a:lumMod val="50000"/>
            </a:schemeClr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100000"/>
        <a:buFont typeface="Arial" pitchFamily="34" charset="0"/>
        <a:buChar char="–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r>
              <a:rPr lang="pl-PL" sz="2400" dirty="0"/>
              <a:t>Frustracja potrzeb  w dzieciństwie, a związek ze skłonnościami do zachowań kompulsywnych</a:t>
            </a:r>
            <a:br>
              <a:rPr lang="pl-PL" sz="2400" dirty="0"/>
            </a:br>
            <a:r>
              <a:rPr lang="pl-PL" sz="2400" dirty="0"/>
              <a:t>- rzecz o wychowaniu, alkoholu i </a:t>
            </a:r>
            <a:r>
              <a:rPr lang="pl-PL" sz="2400"/>
              <a:t>wzorcach </a:t>
            </a:r>
            <a:r>
              <a:rPr lang="pl-PL" sz="2400" smtClean="0"/>
              <a:t>rodzinnych</a:t>
            </a:r>
            <a:endParaRPr lang="pl-PL" sz="2400" dirty="0">
              <a:latin typeface="Calibri" panose="020F0502020204030204" pitchFamily="34" charset="0"/>
            </a:endParaRPr>
          </a:p>
        </p:txBody>
      </p:sp>
      <p:sp>
        <p:nvSpPr>
          <p:cNvPr id="3" name="Zawartość — symbol zastępczy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pl-PL" dirty="0">
                <a:latin typeface="Calibri" panose="020F0502020204030204" pitchFamily="34" charset="0"/>
              </a:rPr>
              <a:t>Danuta Gadziomska</a:t>
            </a:r>
          </a:p>
        </p:txBody>
      </p:sp>
    </p:spTree>
    <p:extLst>
      <p:ext uri="{BB962C8B-B14F-4D97-AF65-F5344CB8AC3E}">
        <p14:creationId xmlns:p14="http://schemas.microsoft.com/office/powerpoint/2010/main" xmlns="" val="2957189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A84403D-184A-4FCF-8EAB-21DD08CC8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Skutki niezaspokojenia potrzeb u dzieci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31D36D6-BE98-49B8-B0B0-CE321043D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Dążąc do zaspokojenia potrzeb, dziecko stara się ominąć, bądź usunąć przeszkodę. Dłużej utrzymujący się stan deprywacji potrzeb psychicznych, często powtarzające się sytuacje frustracyjne wytwarzają mechanizmy obronne takie jak np.: </a:t>
            </a:r>
          </a:p>
          <a:p>
            <a:r>
              <a:rPr lang="pl-PL" dirty="0"/>
              <a:t>agresja, </a:t>
            </a:r>
          </a:p>
          <a:p>
            <a:r>
              <a:rPr lang="pl-PL" dirty="0"/>
              <a:t>apatia (rezygnacja), </a:t>
            </a:r>
          </a:p>
          <a:p>
            <a:r>
              <a:rPr lang="pl-PL" dirty="0"/>
              <a:t>fantazjowanie, </a:t>
            </a:r>
          </a:p>
          <a:p>
            <a:r>
              <a:rPr lang="pl-PL" dirty="0"/>
              <a:t>regresja.</a:t>
            </a:r>
          </a:p>
        </p:txBody>
      </p:sp>
    </p:spTree>
    <p:extLst>
      <p:ext uri="{BB962C8B-B14F-4D97-AF65-F5344CB8AC3E}">
        <p14:creationId xmlns:p14="http://schemas.microsoft.com/office/powerpoint/2010/main" xmlns="" val="150409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B0CAEAB-571A-452D-8EC0-678A448D6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Zachowania agresywne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9A3BF14-BCCC-4268-AB32-21F0A260D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których celem jest zniszczenie przeszkody powodującej frustrację (agresja może być ukierunkowana na świat zewnętrzny, na przeszkody rzeczywiste, wyobrażone lub też może przybierać charakter autoagresji),</a:t>
            </a:r>
          </a:p>
        </p:txBody>
      </p:sp>
    </p:spTree>
    <p:extLst>
      <p:ext uri="{BB962C8B-B14F-4D97-AF65-F5344CB8AC3E}">
        <p14:creationId xmlns:p14="http://schemas.microsoft.com/office/powerpoint/2010/main" xmlns="" val="3908683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351567B-5017-44EE-A164-24DD71FAE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Regresja i represja (wyparcie)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9928BBF-A5D9-44AA-8368-00F8D426D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/>
              <a:t>jest zachowaniem nieadekwatnym do poziomu dojrzałości umysłowej i emocjonalnej, jest jakby cofaniem się do wcześniejszego etapu rozwoju,</a:t>
            </a:r>
          </a:p>
          <a:p>
            <a:r>
              <a:rPr lang="pl-PL" dirty="0"/>
              <a:t>represja (wyparcie) która jest nieświadomym „zapominaniem”                  o rzeczach przykrych, co chroni przed odczuwaniem frustracji,</a:t>
            </a:r>
          </a:p>
        </p:txBody>
      </p:sp>
    </p:spTree>
    <p:extLst>
      <p:ext uri="{BB962C8B-B14F-4D97-AF65-F5344CB8AC3E}">
        <p14:creationId xmlns:p14="http://schemas.microsoft.com/office/powerpoint/2010/main" xmlns="" val="3956084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DBBEBBD-4B09-4415-9FD5-2DFFA5B7B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006600"/>
                </a:solidFill>
              </a:rPr>
              <a:t>Racjonalizacja, projekcja i fantazja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C0A3797-5B08-4831-8851-76F0880F7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>
                <a:solidFill>
                  <a:srgbClr val="006600"/>
                </a:solidFill>
              </a:rPr>
              <a:t>Racjonalizacja</a:t>
            </a:r>
            <a:r>
              <a:rPr lang="pl-PL" dirty="0">
                <a:solidFill>
                  <a:srgbClr val="006600"/>
                </a:solidFill>
              </a:rPr>
              <a:t> </a:t>
            </a:r>
            <a:r>
              <a:rPr lang="pl-PL" dirty="0"/>
              <a:t>polega na przypisywaniu swojemu, czasami niewłaściwemu zachowaniu, jakichś społecznie akceptowanych motywów będących niejako wytłumaczeniem – racją tych </a:t>
            </a:r>
            <a:r>
              <a:rPr lang="pl-PL" dirty="0" err="1"/>
              <a:t>zachowań</a:t>
            </a:r>
            <a:r>
              <a:rPr lang="pl-PL" dirty="0"/>
              <a:t>,</a:t>
            </a:r>
          </a:p>
          <a:p>
            <a:pPr marL="0" indent="0">
              <a:buNone/>
            </a:pPr>
            <a:r>
              <a:rPr lang="pl-PL" b="1" dirty="0">
                <a:solidFill>
                  <a:srgbClr val="006600"/>
                </a:solidFill>
              </a:rPr>
              <a:t>Projekcja</a:t>
            </a:r>
            <a:r>
              <a:rPr lang="pl-PL" dirty="0"/>
              <a:t>, która polega na przypisywaniu innym ludziom własnych cech dla uzasadnienia słuszności postępowania w stosunku do innych,</a:t>
            </a:r>
          </a:p>
          <a:p>
            <a:pPr marL="0" indent="0">
              <a:buNone/>
            </a:pPr>
            <a:r>
              <a:rPr lang="pl-PL" b="1" dirty="0">
                <a:solidFill>
                  <a:srgbClr val="006600"/>
                </a:solidFill>
              </a:rPr>
              <a:t>Fantazja</a:t>
            </a:r>
            <a:r>
              <a:rPr lang="pl-PL" dirty="0"/>
              <a:t> może występować wówczas, gdy w rzeczywistości dziecko nie może osiągnąć celu zaspakajającego jego potrzebę, może to uczynić w wyobraźni.</a:t>
            </a:r>
          </a:p>
        </p:txBody>
      </p:sp>
    </p:spTree>
    <p:extLst>
      <p:ext uri="{BB962C8B-B14F-4D97-AF65-F5344CB8AC3E}">
        <p14:creationId xmlns:p14="http://schemas.microsoft.com/office/powerpoint/2010/main" xmlns="" val="812224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6F37331-40DC-4668-98AE-EDE2D8FA9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Czego  zatem potrzebują dzieci?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8FB7684-B38A-4775-ABC1-E53766D76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Czuć się bezpiecznie i dobrze</a:t>
            </a:r>
          </a:p>
          <a:p>
            <a:r>
              <a:rPr lang="pl-PL" dirty="0"/>
              <a:t>Dziecko, którego potrzeba bezpieczeństwa jest zaspokojona jest ufne, aktywne, samodzielne, otwarte na kontakty z innymi dziećmi i dorosłymi. </a:t>
            </a:r>
          </a:p>
          <a:p>
            <a:r>
              <a:rPr lang="pl-PL" dirty="0"/>
              <a:t>Głównym skutkiem niezaspokojenia tej potrzeby jest </a:t>
            </a:r>
            <a:r>
              <a:rPr lang="pl-PL" b="1" dirty="0">
                <a:solidFill>
                  <a:srgbClr val="C00000"/>
                </a:solidFill>
              </a:rPr>
              <a:t>lęk będący podstawą wszelkich nerwic.</a:t>
            </a:r>
            <a:r>
              <a:rPr lang="pl-PL" dirty="0"/>
              <a:t> Ponadto hamowana jest aktywność dziecka, od której zależy rozwój intelektualny</a:t>
            </a:r>
          </a:p>
        </p:txBody>
      </p:sp>
    </p:spTree>
    <p:extLst>
      <p:ext uri="{BB962C8B-B14F-4D97-AF65-F5344CB8AC3E}">
        <p14:creationId xmlns:p14="http://schemas.microsoft.com/office/powerpoint/2010/main" xmlns="" val="3273424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487C7A7-34FD-440B-9C14-314A54E71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Być akceptowane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F16866F-E766-4B5F-97DB-7F05CEAC4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876" y="1412776"/>
            <a:ext cx="9143538" cy="4536504"/>
          </a:xfrm>
        </p:spPr>
        <p:txBody>
          <a:bodyPr>
            <a:noAutofit/>
          </a:bodyPr>
          <a:lstStyle/>
          <a:p>
            <a:r>
              <a:rPr lang="pl-PL" dirty="0"/>
              <a:t>Istota tej potrzeby polega na tym, aby dziecko czuło się potrzebne, chciane takie, jakie jest, a nie takie jakie inni chcieliby, żeby było.</a:t>
            </a:r>
          </a:p>
          <a:p>
            <a:endParaRPr lang="pl-PL" dirty="0"/>
          </a:p>
          <a:p>
            <a:r>
              <a:rPr lang="pl-PL" dirty="0"/>
              <a:t>W wyniku niezaspokojenia tej potrzeby dziecko staje się </a:t>
            </a:r>
            <a:r>
              <a:rPr lang="pl-PL" b="1" dirty="0">
                <a:solidFill>
                  <a:srgbClr val="C00000"/>
                </a:solidFill>
              </a:rPr>
              <a:t>lękliwe, niepewne, przewrażliwione, uległe, nie mogące się skoncentrować oraz nadpobudliwe.</a:t>
            </a:r>
            <a:r>
              <a:rPr lang="pl-PL" dirty="0"/>
              <a:t> </a:t>
            </a:r>
          </a:p>
          <a:p>
            <a:r>
              <a:rPr lang="pl-PL" dirty="0"/>
              <a:t>Bez akceptacji rodziców nie powstanie u dziecka poczucie własnej wartości, zachwiana będzie wiara w siebie, co spowoduje zahamowanie aktywności dziecka a w konsekwencji regres lub brak rozwoju.</a:t>
            </a:r>
          </a:p>
        </p:txBody>
      </p:sp>
    </p:spTree>
    <p:extLst>
      <p:ext uri="{BB962C8B-B14F-4D97-AF65-F5344CB8AC3E}">
        <p14:creationId xmlns:p14="http://schemas.microsoft.com/office/powerpoint/2010/main" xmlns="" val="3941467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71E9B29-4218-414C-A282-2EFC44682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Kontaktów emocjonalnych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C2786E3-8E4C-4BD5-AF57-6587E7047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Istota tej potrzeby polega na obustronnym, bliskim i trwałym,                            a przede wszystkim pozytywnym uczuciowo stosunku dziecka z innymi osobami z jego otoczenia.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Jeśli potrzeba ta nie jest zaspokojona w atmosferze miłości                                 i akceptacji, może prowokować dziecko do szukania zastępczych metod, takich jak:</a:t>
            </a:r>
          </a:p>
          <a:p>
            <a:pPr algn="just"/>
            <a:r>
              <a:rPr lang="pl-PL" dirty="0"/>
              <a:t> </a:t>
            </a:r>
            <a:r>
              <a:rPr lang="pl-PL" b="1" dirty="0">
                <a:solidFill>
                  <a:srgbClr val="C00000"/>
                </a:solidFill>
              </a:rPr>
              <a:t>negatywizm , aspołeczne zachowanie.</a:t>
            </a:r>
          </a:p>
        </p:txBody>
      </p:sp>
    </p:spTree>
    <p:extLst>
      <p:ext uri="{BB962C8B-B14F-4D97-AF65-F5344CB8AC3E}">
        <p14:creationId xmlns:p14="http://schemas.microsoft.com/office/powerpoint/2010/main" xmlns="" val="1107605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BE6BABA-E52C-4735-BD82-2552019CD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Samodzielności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51FABE6-5522-448D-98C6-7B00F02F8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Rozwojowi potrzeby samodzielności nie sprzyjają nadopiekuńcze postawy rodziców. Dziecko przywykłe do nieustannego wyręczania w środowisku rodzinnym nie rozwija swojej potrzeby samodzielności, oczekuje pomocy, wyręki.</a:t>
            </a:r>
          </a:p>
        </p:txBody>
      </p:sp>
    </p:spTree>
    <p:extLst>
      <p:ext uri="{BB962C8B-B14F-4D97-AF65-F5344CB8AC3E}">
        <p14:creationId xmlns:p14="http://schemas.microsoft.com/office/powerpoint/2010/main" xmlns="" val="331862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175AD03-E505-4FC3-AF8A-BC4E29015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006600"/>
                </a:solidFill>
              </a:rPr>
              <a:t>Przynależności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B58CAFF-BADD-44DB-9D9A-35CC5D3EA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876" y="1196752"/>
            <a:ext cx="9143538" cy="5328592"/>
          </a:xfrm>
        </p:spPr>
        <p:txBody>
          <a:bodyPr>
            <a:noAutofit/>
          </a:bodyPr>
          <a:lstStyle/>
          <a:p>
            <a:r>
              <a:rPr lang="pl-PL" dirty="0"/>
              <a:t>Polega ona na specyficznej więzi dziecka z innymi ludźmi, wyrażającej się w trzech komponentach:</a:t>
            </a:r>
          </a:p>
          <a:p>
            <a:r>
              <a:rPr lang="pl-PL" b="1" dirty="0">
                <a:solidFill>
                  <a:srgbClr val="006600"/>
                </a:solidFill>
              </a:rPr>
              <a:t>Identyfikacji</a:t>
            </a:r>
          </a:p>
          <a:p>
            <a:r>
              <a:rPr lang="pl-PL" b="1" dirty="0">
                <a:solidFill>
                  <a:srgbClr val="006600"/>
                </a:solidFill>
              </a:rPr>
              <a:t>Akceptacji dziecka, bez której nie wytworzy się więź łącząca je z bliskimi mu osobami</a:t>
            </a:r>
          </a:p>
          <a:p>
            <a:r>
              <a:rPr lang="pl-PL" b="1" dirty="0">
                <a:solidFill>
                  <a:srgbClr val="006600"/>
                </a:solidFill>
              </a:rPr>
              <a:t>Strachu separacyjnym.</a:t>
            </a:r>
          </a:p>
          <a:p>
            <a:r>
              <a:rPr lang="pl-PL" b="1" dirty="0">
                <a:solidFill>
                  <a:srgbClr val="006600"/>
                </a:solidFill>
              </a:rPr>
              <a:t>Identyfikacja dziecka jest bezkrytycznym naśladowaniem czynności zewnętrznych oraz</a:t>
            </a:r>
          </a:p>
          <a:p>
            <a:r>
              <a:rPr lang="pl-PL" b="1" dirty="0">
                <a:solidFill>
                  <a:srgbClr val="006600"/>
                </a:solidFill>
              </a:rPr>
              <a:t>Norm moralnych.</a:t>
            </a:r>
          </a:p>
        </p:txBody>
      </p:sp>
    </p:spTree>
    <p:extLst>
      <p:ext uri="{BB962C8B-B14F-4D97-AF65-F5344CB8AC3E}">
        <p14:creationId xmlns:p14="http://schemas.microsoft.com/office/powerpoint/2010/main" xmlns="" val="1801403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C42CE9D-4FF0-402A-AC76-902AAC344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9B083B0-2913-4AEC-B4DC-860452D0C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9427" y="1676400"/>
            <a:ext cx="9143538" cy="3697465"/>
          </a:xfrm>
        </p:spPr>
        <p:txBody>
          <a:bodyPr/>
          <a:lstStyle/>
          <a:p>
            <a:endParaRPr lang="pl-PL" dirty="0"/>
          </a:p>
          <a:p>
            <a:r>
              <a:rPr lang="pl-PL" sz="3200" b="1" dirty="0"/>
              <a:t>Niezaspokojenie potrzeby przynależności przyczynia się do braku modelu identyfikacyjnego, przez co dziecko ma zaburzony obraz samego siebie, świata   i swojego miejsca w nim.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909486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latin typeface="Calibri" panose="020F0502020204030204" pitchFamily="34" charset="0"/>
              </a:rPr>
              <a:t>Cel wystąpienia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pl-PL" dirty="0">
                <a:latin typeface="Calibri" panose="020F0502020204030204" pitchFamily="34" charset="0"/>
              </a:rPr>
              <a:t>Celem niniejszej prezentacji jest przedstawienie Państwu  połączonych ze sobą schematów  wychowania oraz deficytów emocjonalnych  wynikających z frustracji potrzeb.</a:t>
            </a:r>
          </a:p>
        </p:txBody>
      </p:sp>
    </p:spTree>
    <p:extLst>
      <p:ext uri="{BB962C8B-B14F-4D97-AF65-F5344CB8AC3E}">
        <p14:creationId xmlns:p14="http://schemas.microsoft.com/office/powerpoint/2010/main" xmlns="" val="3148110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34AB327-DCD9-4882-AA63-EE808E75A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 zatem?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7ADE6FA-18FC-4D82-88B9-C8542B309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/>
              <a:t>Omawiane potrzeby łączą się ściśle ze sobą, zaspokojenie jednej pociąga za sobą gratyfikacje drugiej. </a:t>
            </a:r>
          </a:p>
          <a:p>
            <a:r>
              <a:rPr lang="pl-PL" dirty="0"/>
              <a:t>Rodzina jest dla dziecka bazą i podstawą rozwoju.</a:t>
            </a:r>
          </a:p>
        </p:txBody>
      </p:sp>
    </p:spTree>
    <p:extLst>
      <p:ext uri="{BB962C8B-B14F-4D97-AF65-F5344CB8AC3E}">
        <p14:creationId xmlns:p14="http://schemas.microsoft.com/office/powerpoint/2010/main" xmlns="" val="543043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FC326D7-F77C-4B58-9BEC-C65036F14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Dziecko w wieku szkolnym potrzebuje ponadto: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03516FE-984A-4DE1-BA71-570BBE628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Kontaktu społecznego,</a:t>
            </a:r>
          </a:p>
          <a:p>
            <a:r>
              <a:rPr lang="pl-PL" dirty="0" err="1"/>
              <a:t>Samourzeczywistnienia</a:t>
            </a:r>
            <a:r>
              <a:rPr lang="pl-PL" dirty="0"/>
              <a:t>,</a:t>
            </a:r>
          </a:p>
          <a:p>
            <a:r>
              <a:rPr lang="pl-PL" dirty="0"/>
              <a:t>Szacunku i uznania społecznego, posiadania,</a:t>
            </a:r>
          </a:p>
          <a:p>
            <a:r>
              <a:rPr lang="pl-PL" dirty="0"/>
              <a:t>Uzyskania orientacji w otoczeniu, wyrażające się w zainteresowaniach            i zaciekawieniu różnorodnymi zdarzeniami życia. Dzieci znające dobrze środowisko, w którym przebywają, czują się odważniej, bezpieczniej                             i pewniej.</a:t>
            </a:r>
          </a:p>
          <a:p>
            <a:r>
              <a:rPr lang="pl-PL" dirty="0"/>
              <a:t>Ruchu, zabawy,</a:t>
            </a:r>
          </a:p>
          <a:p>
            <a:r>
              <a:rPr lang="pl-PL" dirty="0"/>
              <a:t>Ekspresji i aktywności.</a:t>
            </a:r>
          </a:p>
        </p:txBody>
      </p:sp>
    </p:spTree>
    <p:extLst>
      <p:ext uri="{BB962C8B-B14F-4D97-AF65-F5344CB8AC3E}">
        <p14:creationId xmlns:p14="http://schemas.microsoft.com/office/powerpoint/2010/main" xmlns="" val="2935283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851BA96-35F2-4176-9327-89DAE89BB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Pijący rodzice ….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633BB50-C514-49C3-BEDC-E9D1AAB90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Liczbę niepełnoletnich dzieci wychowywanych przez pijących, przynajmniej w sposób szkodliwy, rodziców ocenia się na około 2 miliony (PARPA, 2012). Nawet bardzo ostrożne szacunki pozwalają przyjąć, że</a:t>
            </a:r>
          </a:p>
          <a:p>
            <a:pPr marL="0" indent="0">
              <a:buNone/>
            </a:pPr>
            <a:r>
              <a:rPr lang="pl-PL" b="1" dirty="0"/>
              <a:t>w każdej klasie szkolnej jest co najmniej dwoje, troje uczniów pochodzących z takich rodzin. </a:t>
            </a:r>
          </a:p>
        </p:txBody>
      </p:sp>
    </p:spTree>
    <p:extLst>
      <p:ext uri="{BB962C8B-B14F-4D97-AF65-F5344CB8AC3E}">
        <p14:creationId xmlns:p14="http://schemas.microsoft.com/office/powerpoint/2010/main" xmlns="" val="2856390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08C9558-4DF6-4E50-A756-9AAFEC9A8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E0639E6-7CED-4D0C-B0BB-66AF74A57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Podstawowym źródłem zagrożeń dla dziecka wychowującego się w rodzinie</a:t>
            </a:r>
          </a:p>
          <a:p>
            <a:r>
              <a:rPr lang="pl-PL" dirty="0"/>
              <a:t>z problemem alkoholowym jest stan chronicznego napięcia i stresu. Trwanie w ciągłej niepewności wywołuje poczucie braku stabilności, porządku życiowego, a co za tym idzie, brak kontroli nad swoim życiem.</a:t>
            </a:r>
          </a:p>
        </p:txBody>
      </p:sp>
    </p:spTree>
    <p:extLst>
      <p:ext uri="{BB962C8B-B14F-4D97-AF65-F5344CB8AC3E}">
        <p14:creationId xmlns:p14="http://schemas.microsoft.com/office/powerpoint/2010/main" xmlns="" val="1473445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64C3051-5AF0-45D1-B20D-40E9353D2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NIE UFAJ …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3E5AD25-FECC-47CC-922F-C4A4134F9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Dziecko w rodzinie z problemem alkoholowym uczy się trzech zasad: </a:t>
            </a:r>
            <a:r>
              <a:rPr lang="pl-PL" b="1" dirty="0"/>
              <a:t>„nie odczuwaj”</a:t>
            </a:r>
            <a:r>
              <a:rPr lang="pl-PL" dirty="0"/>
              <a:t>, „nie ufaj”, „nie mów”. </a:t>
            </a:r>
          </a:p>
          <a:p>
            <a:r>
              <a:rPr lang="pl-PL" b="1" dirty="0"/>
              <a:t>„Nie odczuwaj”, </a:t>
            </a:r>
            <a:r>
              <a:rPr lang="pl-PL" dirty="0"/>
              <a:t>bo to, co się czuje, za bardzo boli lub jest zbyt przerażające. </a:t>
            </a:r>
          </a:p>
          <a:p>
            <a:r>
              <a:rPr lang="pl-PL" b="1" dirty="0"/>
              <a:t>„Nie ufaj”, </a:t>
            </a:r>
            <a:r>
              <a:rPr lang="pl-PL" dirty="0"/>
              <a:t>bo wielokrotnie składane obietnice były łamane i nie dotrzymywane.</a:t>
            </a:r>
          </a:p>
          <a:p>
            <a:r>
              <a:rPr lang="pl-PL" b="1" dirty="0"/>
              <a:t> „Nie mów”, </a:t>
            </a:r>
            <a:r>
              <a:rPr lang="pl-PL" dirty="0"/>
              <a:t>bo nałóg rodzica jest czymś wstydliwym, drażliwym, tematem tabu. </a:t>
            </a:r>
          </a:p>
          <a:p>
            <a:r>
              <a:rPr lang="pl-PL" dirty="0"/>
              <a:t>W ten sposób zanika komunikacja nie tylko wewnątrz  rodziny, ale również      w relacjach ze „światem zewnętrznym”. </a:t>
            </a:r>
          </a:p>
        </p:txBody>
      </p:sp>
    </p:spTree>
    <p:extLst>
      <p:ext uri="{BB962C8B-B14F-4D97-AF65-F5344CB8AC3E}">
        <p14:creationId xmlns:p14="http://schemas.microsoft.com/office/powerpoint/2010/main" xmlns="" val="2943695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DBEFB93-B7B5-4633-BA35-AE65B6F7E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Inne zdarzenia traumatyczne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143E8CB-5B38-4CE1-8C9C-65ABD04B4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dzieci z rodzin alkoholowych doświadczają różnorodnych zdarzeń traumatycznych, takich jak oszukiwanie,</a:t>
            </a:r>
          </a:p>
          <a:p>
            <a:r>
              <a:rPr lang="pl-PL" dirty="0"/>
              <a:t> niesprawiedliwe traktowanie, </a:t>
            </a:r>
          </a:p>
          <a:p>
            <a:r>
              <a:rPr lang="pl-PL" dirty="0"/>
              <a:t>porzucenie </a:t>
            </a:r>
          </a:p>
          <a:p>
            <a:r>
              <a:rPr lang="pl-PL" dirty="0"/>
              <a:t>czy nadmierny krytycyzm rodziców. </a:t>
            </a:r>
          </a:p>
        </p:txBody>
      </p:sp>
    </p:spTree>
    <p:extLst>
      <p:ext uri="{BB962C8B-B14F-4D97-AF65-F5344CB8AC3E}">
        <p14:creationId xmlns:p14="http://schemas.microsoft.com/office/powerpoint/2010/main" xmlns="" val="1591405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61FD47B-2C24-4E15-8FB0-000D9F4BD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Przemoc …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7D5BDE0-8F04-4810-B4C6-A7DB10F29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Najczęściej wymieniane są jednak doświadczenia związane z przemocą:</a:t>
            </a:r>
          </a:p>
          <a:p>
            <a:r>
              <a:rPr lang="pl-PL" dirty="0"/>
              <a:t> dwoje na troje opisywanych dzieci było świadkami przemocy,</a:t>
            </a:r>
          </a:p>
          <a:p>
            <a:r>
              <a:rPr lang="pl-PL" dirty="0"/>
              <a:t> ponad połowa doświadczyła bezpośrednio przemocy zarówno fizycznej, jak i emocjonalnej,</a:t>
            </a:r>
          </a:p>
          <a:p>
            <a:r>
              <a:rPr lang="pl-PL" dirty="0"/>
              <a:t>co szósta dziewczynka opisywała doświadczenia związane z nadużyciem seksualnym.</a:t>
            </a:r>
          </a:p>
          <a:p>
            <a:r>
              <a:rPr lang="pl-PL" dirty="0"/>
              <a:t>Jeżeli chodzi o stany emocjonalne, dzieci najczęściej wymieniały złość lub </a:t>
            </a:r>
            <a:r>
              <a:rPr lang="pl-PL" dirty="0" err="1"/>
              <a:t>nienawiś</a:t>
            </a:r>
            <a:r>
              <a:rPr lang="pl-PL" dirty="0"/>
              <a:t> do rodzica, strach przed nim, osamotnienie, poczucie winy, wstyd. U dzieci wychowywanych </a:t>
            </a:r>
          </a:p>
        </p:txBody>
      </p:sp>
    </p:spTree>
    <p:extLst>
      <p:ext uri="{BB962C8B-B14F-4D97-AF65-F5344CB8AC3E}">
        <p14:creationId xmlns:p14="http://schemas.microsoft.com/office/powerpoint/2010/main" xmlns="" val="251943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8DDA915-0F2C-48A8-BA3E-B1DD88A26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Skutki …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2A91B32-10C7-4153-9701-6204BD862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 rodzinach alkoholowych występuje stałe poczucie niższej wartości oraz obniżone poczucie szacunku dla samego siebie. </a:t>
            </a:r>
          </a:p>
          <a:p>
            <a:r>
              <a:rPr lang="pl-PL" dirty="0"/>
              <a:t>Wyraża się to w samokrytyce, deprecjonowaniu własnych osiągnięć</a:t>
            </a:r>
          </a:p>
          <a:p>
            <a:r>
              <a:rPr lang="pl-PL" dirty="0"/>
              <a:t>oraz działaniach autodestrukcyjnych.</a:t>
            </a:r>
          </a:p>
          <a:p>
            <a:r>
              <a:rPr lang="pl-PL" dirty="0"/>
              <a:t> Większość dzieci ma problemy związane z poczuciem tożsamości.</a:t>
            </a:r>
          </a:p>
        </p:txBody>
      </p:sp>
    </p:spTree>
    <p:extLst>
      <p:ext uri="{BB962C8B-B14F-4D97-AF65-F5344CB8AC3E}">
        <p14:creationId xmlns:p14="http://schemas.microsoft.com/office/powerpoint/2010/main" xmlns="" val="3783511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C367364-41EE-4FF4-B1DA-3242C4C92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 profesjonalnie pomóc …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B24BD46-65D3-4B91-B6BD-14FD7B490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876" y="1916832"/>
            <a:ext cx="9143538" cy="369746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Dziecko żyje w systemie rodzinnym i pomoc dziecku powinna być zintegrowana z pomocą rodzinie.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Pomoc dziecku powinna być planowa, opierać się na diagnozie jego potrzeb i problemów.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Pomoc dziecku powinna być kompleksowa, co oznacza, że będzie obejmować wiele aspektów życia dziecka oraz powinna być długoterminowa, czyli trwać do momentu rozwiązania jego problemów.</a:t>
            </a:r>
          </a:p>
        </p:txBody>
      </p:sp>
    </p:spTree>
    <p:extLst>
      <p:ext uri="{BB962C8B-B14F-4D97-AF65-F5344CB8AC3E}">
        <p14:creationId xmlns:p14="http://schemas.microsoft.com/office/powerpoint/2010/main" xmlns="" val="543167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436CA8-2F33-4B9A-B510-7D1A0B378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 profesjonalnie pomóc …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3D4E628-AC08-4B89-B795-81251CD6C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Celem pomocy powinno być rozwiązanie problemów dziecka, a nie doraźne zaspokajanie jego potrzeb (np. materialnych).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Pomoc dziecku powinna być zindywidualizowana.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Osoby udzielające pomocy powinny mieć odpowiednie kwalifikacje zawodowe oraz kompetencje osobiste.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Planowanie pomocy powinno przebiegać w zespole i, jeśli to możliwe, powinno być poddawane </a:t>
            </a:r>
            <a:r>
              <a:rPr lang="pl-PL" dirty="0" err="1"/>
              <a:t>superwizji</a:t>
            </a:r>
            <a:r>
              <a:rPr lang="pl-PL" dirty="0"/>
              <a:t> lub konsultacji.</a:t>
            </a:r>
          </a:p>
        </p:txBody>
      </p:sp>
    </p:spTree>
    <p:extLst>
      <p:ext uri="{BB962C8B-B14F-4D97-AF65-F5344CB8AC3E}">
        <p14:creationId xmlns:p14="http://schemas.microsoft.com/office/powerpoint/2010/main" xmlns="" val="4073554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6E56FD4-3A23-41B9-AB1F-3BA6C7E5C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Kilka słów o tym czym jest frustracja potrzeb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3DEEFDA6-1EAF-4BD8-AEBC-C8159E2D7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Frustracja jest uczuciem, które objawia się negatywnymi emocjami związanymi z brakiem możliwości realizacji danej potrzeby bądź osiągnięcia założonego celu. </a:t>
            </a:r>
          </a:p>
          <a:p>
            <a:r>
              <a:rPr lang="pl-PL" dirty="0" err="1"/>
              <a:t>Frustratio</a:t>
            </a:r>
            <a:r>
              <a:rPr lang="pl-PL" dirty="0"/>
              <a:t> z łaciny to zawód, udaremnienie.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956468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5FDF5E3-3118-4F51-B1C3-C1F120CD2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2DA073C-BEA6-4320-8EBA-830682295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3200" dirty="0"/>
              <a:t>Udzielanie pomocy powinno spełniać standardy adekwatne do rodzaju świadczonych usług (np. w przypadku świetlic socjoterapeutycznych odpowiednie warunki lokalowe, liczba dzieci w grupie itp.).</a:t>
            </a:r>
          </a:p>
        </p:txBody>
      </p:sp>
    </p:spTree>
    <p:extLst>
      <p:ext uri="{BB962C8B-B14F-4D97-AF65-F5344CB8AC3E}">
        <p14:creationId xmlns:p14="http://schemas.microsoft.com/office/powerpoint/2010/main" xmlns="" val="2341106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771ADF1-9F11-46A3-A851-8A52D42EE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 każdej rodzinie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30CB72A-7E1F-4BF5-AB49-B9E128A57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Susan </a:t>
            </a:r>
            <a:r>
              <a:rPr lang="pl-PL" dirty="0" err="1"/>
              <a:t>Forward</a:t>
            </a:r>
            <a:r>
              <a:rPr lang="pl-PL" dirty="0"/>
              <a:t> charakteryzuje rodzinę jako „system, grupę wzajemnie powiązanych ze sobą ludzi, z których każdy oddziałuje silnie na pozostałych, często w sposób ukryty.</a:t>
            </a:r>
          </a:p>
          <a:p>
            <a:r>
              <a:rPr lang="pl-PL" dirty="0"/>
              <a:t>Rodzina to skomplikowana sieć: miłości, zazdrości, dumy, zmartwień, radości, winy przypływy i odpływy ludzkich emocji w najszerszej gamie. </a:t>
            </a:r>
          </a:p>
          <a:p>
            <a:r>
              <a:rPr lang="pl-PL" dirty="0"/>
              <a:t>Emocje te pojawiają się nieoczekiwanie, są efektem rodzinnych postaw, sposobów wzajemnego postrzegania się i wzajemnych stosunków”</a:t>
            </a:r>
          </a:p>
        </p:txBody>
      </p:sp>
    </p:spTree>
    <p:extLst>
      <p:ext uri="{BB962C8B-B14F-4D97-AF65-F5344CB8AC3E}">
        <p14:creationId xmlns:p14="http://schemas.microsoft.com/office/powerpoint/2010/main" xmlns="" val="1631187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1160C9C-E44F-42B0-8B18-2F463F9F2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Problem z zaspokajaniem potrzeb?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974D804-0EC1-41CF-BA9F-CAD41BA40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Nie ulega zatem wątpliwości, że problemy dzieci z rodzin alkoholowych koncentrują uwagę nie tylko różnych instytucji opiekuńczych, wychowawczych i szkolnych, ale także są ogromnym wyzwaniem dla wielu profesjonalistów zajmujących się pomocą psychologiczną, pedagogiczną czy społeczno-środowiskową. Żeby ta pomoc była adekwatna i skuteczna, a nie rutynowa i automatyczna, konieczne jest trafne zdiagnozowanie doświadczanych przez te dzieci trudności w radzeniu sobie z różnymi problemami w życiu, </a:t>
            </a:r>
            <a:r>
              <a:rPr lang="pl-PL" b="1" dirty="0">
                <a:solidFill>
                  <a:srgbClr val="C00000"/>
                </a:solidFill>
              </a:rPr>
              <a:t>nie tylko w środowisku rodzinnym, ale także szkolnym i rówieśniczym.</a:t>
            </a:r>
          </a:p>
        </p:txBody>
      </p:sp>
    </p:spTree>
    <p:extLst>
      <p:ext uri="{BB962C8B-B14F-4D97-AF65-F5344CB8AC3E}">
        <p14:creationId xmlns:p14="http://schemas.microsoft.com/office/powerpoint/2010/main" xmlns="" val="3138965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>
                <a:latin typeface="Calibri" panose="020F0502020204030204" pitchFamily="34" charset="0"/>
              </a:rPr>
              <a:t>korzystałam</a:t>
            </a:r>
          </a:p>
        </p:txBody>
      </p:sp>
      <p:sp>
        <p:nvSpPr>
          <p:cNvPr id="2" name="Zawartość — symbol zastępczy 1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r>
              <a:rPr lang="pl-PL" dirty="0"/>
              <a:t>Witold Skrzypczyk -Dzieci alkoholików – zdarzenia traumatyczne, Łódź2000 </a:t>
            </a:r>
          </a:p>
          <a:p>
            <a:r>
              <a:rPr lang="pl-PL" dirty="0"/>
              <a:t>W tej rodzinie nikt nie pije- Alkoholicy“ [w]:Susan </a:t>
            </a:r>
            <a:r>
              <a:rPr lang="pl-PL" dirty="0" err="1"/>
              <a:t>Forward</a:t>
            </a:r>
            <a:r>
              <a:rPr lang="pl-PL" dirty="0"/>
              <a:t>, Craig Buck, Toksyczni rodzice, Jacek Santorski&amp; Agencja Wydawnicza Warszawa, Warszawa 2006</a:t>
            </a:r>
          </a:p>
          <a:p>
            <a:endParaRPr lang="pl-PL" dirty="0"/>
          </a:p>
          <a:p>
            <a:pPr lvl="8"/>
            <a:endParaRPr lang="pl-PL" dirty="0"/>
          </a:p>
          <a:p>
            <a:endParaRPr lang="pl-PL" dirty="0">
              <a:latin typeface="Calibri" panose="020F0502020204030204" pitchFamily="34" charset="0"/>
            </a:endParaRPr>
          </a:p>
        </p:txBody>
      </p:sp>
      <p:sp>
        <p:nvSpPr>
          <p:cNvPr id="4" name="Tekst — symbol zastępczy 7"/>
          <p:cNvSpPr txBox="1">
            <a:spLocks/>
          </p:cNvSpPr>
          <p:nvPr/>
        </p:nvSpPr>
        <p:spPr>
          <a:xfrm>
            <a:off x="1539575" y="5715000"/>
            <a:ext cx="9126838" cy="533400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004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436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830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40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endParaRPr lang="pl-PL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2966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40000"/>
                <a:satMod val="350000"/>
              </a:schemeClr>
            </a:gs>
            <a:gs pos="68000">
              <a:schemeClr val="accent5">
                <a:lumMod val="20000"/>
                <a:lumOff val="8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850BB0E-F5C1-4F63-BF3E-8FCBA3425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090A83D-EBE1-4D92-857A-8100C7550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Dziękuję bardzo</a:t>
            </a:r>
          </a:p>
          <a:p>
            <a:endParaRPr lang="pl-PL" dirty="0"/>
          </a:p>
          <a:p>
            <a:r>
              <a:rPr lang="pl-PL" dirty="0"/>
              <a:t>Danuta Gadziomska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D9AFB3A4-B042-4CE1-AEEE-8BBC329D5D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252" y="2057400"/>
            <a:ext cx="6011696" cy="3545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03599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87F0DED-7E8D-4809-96BE-69E24B8B1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Piramida Maslowa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xmlns="" id="{55150CC7-5BBB-4BC1-903F-8983D18ED2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98068" y="1916832"/>
            <a:ext cx="5400600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29243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18101E1-4299-443F-8042-70FEE0962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Potrzeby fizjologiczne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33E4F452-4F71-4DD7-A898-2B756FC90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najniższe w hierarchii, są to przede wszystkim potrzeby niezbędne do utrzymania człowieka przy życiu, takie jak głód, pragnienie, sen, potrzeby seksualne, unikanie zimna bądź gorąca. Powinny być zaspokajane jako pierwsze. Umożliwi to osiąganie wyższych celów.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205808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91037C2-A8C8-4ED1-873D-6B4F6F899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Potrzeby bezpieczeństwa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3D47EAA-87BE-4611-987B-F1943B52D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dominują u niemowląt (np. potrzeba ochrony przed nagłym hałasem lub ukojeniem strachu przed osobami obcymi), ale są też obecne u dorosłych, zwłaszcza w czasie wojny, długotrwałej choroby, katastrofy czy bezrobocia. Są to również potrzeby oparcia oraz opieki.</a:t>
            </a:r>
          </a:p>
        </p:txBody>
      </p:sp>
    </p:spTree>
    <p:extLst>
      <p:ext uri="{BB962C8B-B14F-4D97-AF65-F5344CB8AC3E}">
        <p14:creationId xmlns:p14="http://schemas.microsoft.com/office/powerpoint/2010/main" xmlns="" val="3069263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1EE884B-A2F8-4475-B61C-F1C4C62D6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Potrzeby przynależności i miłości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D668967-416D-49D0-99A7-57D5A1BD0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r>
              <a:rPr lang="pl-PL" dirty="0"/>
              <a:t>Opisać  je można jako pragnienie uczuciowych związków oraz przebywania z innymi ludźmi, należenia do społeczności, należenia do danej grupy, akceptacji ze strony innych, przyjaźni i zrozumienia,</a:t>
            </a:r>
          </a:p>
        </p:txBody>
      </p:sp>
    </p:spTree>
    <p:extLst>
      <p:ext uri="{BB962C8B-B14F-4D97-AF65-F5344CB8AC3E}">
        <p14:creationId xmlns:p14="http://schemas.microsoft.com/office/powerpoint/2010/main" xmlns="" val="973923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89CC7F2-1A70-4E76-BC8F-832DEF812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Potrzeby uznania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2A895AD-F351-48DB-A7DF-B6D226473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Są potrzebami samoakceptacji i doznawania szacunku ze strony innych osób.</a:t>
            </a:r>
          </a:p>
          <a:p>
            <a:pPr marL="0" indent="0">
              <a:buNone/>
            </a:pPr>
            <a:r>
              <a:rPr lang="pl-PL" dirty="0"/>
              <a:t> Do tej grupy zaliczamy potrzeby: dominacji, uznania, prestiżu, zyskiwania znaczącej pozycji społecznej itp. </a:t>
            </a:r>
          </a:p>
          <a:p>
            <a:pPr marL="0" indent="0">
              <a:buNone/>
            </a:pPr>
            <a:r>
              <a:rPr lang="pl-PL" dirty="0"/>
              <a:t>Zaspokojenie ich pozwala rozwinąć poczucie własnej wartości oraz zaufania do samego siebie,</a:t>
            </a:r>
          </a:p>
        </p:txBody>
      </p:sp>
    </p:spTree>
    <p:extLst>
      <p:ext uri="{BB962C8B-B14F-4D97-AF65-F5344CB8AC3E}">
        <p14:creationId xmlns:p14="http://schemas.microsoft.com/office/powerpoint/2010/main" xmlns="" val="3401508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7CFE5BE-793B-4652-A5D2-77B73B0A7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Potrzeby samorealizacji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58893BF-CD17-441D-82B4-75638F3E5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2000" dirty="0"/>
              <a:t>Znajdują się najwyżej w hierarchii. </a:t>
            </a:r>
          </a:p>
          <a:p>
            <a:r>
              <a:rPr lang="pl-PL" sz="2000" dirty="0"/>
              <a:t>Potrzeby samorealizacji pojawiają się po zaspokojeniu wcześniejszych potrzeb. Jako jedyne należą do potrzeb wzrostu.(</a:t>
            </a:r>
            <a:r>
              <a:rPr lang="pl-PL" sz="2000" dirty="0" err="1"/>
              <a:t>Metapotrzeb</a:t>
            </a:r>
            <a:r>
              <a:rPr lang="pl-PL" sz="2000" dirty="0"/>
              <a:t>) i w przeciwieństwie do potrzeb niedoboru (podstawowych):</a:t>
            </a:r>
          </a:p>
          <a:p>
            <a:r>
              <a:rPr lang="pl-PL" sz="2000" dirty="0"/>
              <a:t>Im więcej potrzeb wzrostu tym lepiej,</a:t>
            </a:r>
          </a:p>
          <a:p>
            <a:r>
              <a:rPr lang="pl-PL" sz="2000" dirty="0"/>
              <a:t>Dostarczają pozytywnych emocji,</a:t>
            </a:r>
          </a:p>
          <a:p>
            <a:r>
              <a:rPr lang="pl-PL" sz="2000" dirty="0"/>
              <a:t>Koncentrują osobę na przedmiocie potrzeby,</a:t>
            </a:r>
          </a:p>
          <a:p>
            <a:r>
              <a:rPr lang="pl-PL" sz="2000" dirty="0"/>
              <a:t>Ich realizacja jest procesem długotrwałym, względnie niezależnym od otoczenia,</a:t>
            </a:r>
          </a:p>
          <a:p>
            <a:r>
              <a:rPr lang="pl-PL" sz="2000" dirty="0"/>
              <a:t>Zapewniają zdrowie fizyczne i psychiczne.</a:t>
            </a:r>
          </a:p>
        </p:txBody>
      </p:sp>
    </p:spTree>
    <p:extLst>
      <p:ext uri="{BB962C8B-B14F-4D97-AF65-F5344CB8AC3E}">
        <p14:creationId xmlns:p14="http://schemas.microsoft.com/office/powerpoint/2010/main" xmlns="" val="4282517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ja z omówieniem planu projektu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98000"/>
              </a:schemeClr>
            </a:duotone>
          </a:blip>
          <a:tile tx="0" ty="0" sx="100000" sy="100000" flip="none" algn="ctr"/>
        </a:blip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1">
              <a:lumMod val="20000"/>
              <a:lumOff val="80000"/>
            </a:schemeClr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_26713758_TF03460544" id="{ECF2C73E-9328-4ACE-BEF7-7D05A8C90ECE}" vid="{4C40A650-D0B0-47C8-AFBE-FC65196C232E}"/>
    </a:ext>
  </a:extLst>
</a:theme>
</file>

<file path=ppt/theme/theme2.xml><?xml version="1.0" encoding="utf-8"?>
<a:theme xmlns:a="http://schemas.openxmlformats.org/drawingml/2006/main" name="Motyw pakietu Offic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omówieniem planu projektu biznesowego</Template>
  <TotalTime>135</TotalTime>
  <Words>1588</Words>
  <Application>Microsoft Office PowerPoint</Application>
  <PresentationFormat>Niestandardowy</PresentationFormat>
  <Paragraphs>135</Paragraphs>
  <Slides>34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34</vt:i4>
      </vt:variant>
    </vt:vector>
  </HeadingPairs>
  <TitlesOfParts>
    <vt:vector size="35" baseType="lpstr">
      <vt:lpstr>Prezentacja z omówieniem planu projektu</vt:lpstr>
      <vt:lpstr>Frustracja potrzeb  w dzieciństwie, a związek ze skłonnościami do zachowań kompulsywnych - rzecz o wychowaniu, alkoholu i wzorcach rodzinnych</vt:lpstr>
      <vt:lpstr>Cel wystąpienia</vt:lpstr>
      <vt:lpstr>Kilka słów o tym czym jest frustracja potrzeb</vt:lpstr>
      <vt:lpstr>Piramida Maslowa</vt:lpstr>
      <vt:lpstr>Potrzeby fizjologiczne </vt:lpstr>
      <vt:lpstr>Potrzeby bezpieczeństwa </vt:lpstr>
      <vt:lpstr>Potrzeby przynależności i miłości </vt:lpstr>
      <vt:lpstr>Potrzeby uznania </vt:lpstr>
      <vt:lpstr>Potrzeby samorealizacji </vt:lpstr>
      <vt:lpstr>Skutki niezaspokojenia potrzeb u dzieci</vt:lpstr>
      <vt:lpstr>Zachowania agresywne</vt:lpstr>
      <vt:lpstr>Regresja i represja (wyparcie) </vt:lpstr>
      <vt:lpstr>Racjonalizacja, projekcja i fantazja </vt:lpstr>
      <vt:lpstr>Czego  zatem potrzebują dzieci? </vt:lpstr>
      <vt:lpstr>Być akceptowane </vt:lpstr>
      <vt:lpstr>Kontaktów emocjonalnych </vt:lpstr>
      <vt:lpstr>Samodzielności </vt:lpstr>
      <vt:lpstr>Przynależności </vt:lpstr>
      <vt:lpstr>Slajd 19</vt:lpstr>
      <vt:lpstr>A zatem?</vt:lpstr>
      <vt:lpstr>Dziecko w wieku szkolnym potrzebuje ponadto: </vt:lpstr>
      <vt:lpstr>Pijący rodzice ….</vt:lpstr>
      <vt:lpstr>Slajd 23</vt:lpstr>
      <vt:lpstr>NIE UFAJ …</vt:lpstr>
      <vt:lpstr>Inne zdarzenia traumatyczne</vt:lpstr>
      <vt:lpstr>Przemoc …</vt:lpstr>
      <vt:lpstr>Skutki …</vt:lpstr>
      <vt:lpstr>Jak profesjonalnie pomóc …</vt:lpstr>
      <vt:lpstr>Jak profesjonalnie pomóc …</vt:lpstr>
      <vt:lpstr> </vt:lpstr>
      <vt:lpstr>W każdej rodzinie</vt:lpstr>
      <vt:lpstr>Problem z zaspokajaniem potrzeb?</vt:lpstr>
      <vt:lpstr>korzystałam</vt:lpstr>
      <vt:lpstr>Slajd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Frustracja potrzeb  w dzieciństwie, a związek ze skłonnościami do zachowań kompulsywnych - rzecz o wychowaniu, alkoholu i wzorcach rodzinnych” projektu</dc:title>
  <dc:creator>Danuta Gadziomska</dc:creator>
  <cp:lastModifiedBy>Odn-Dyrektor</cp:lastModifiedBy>
  <cp:revision>17</cp:revision>
  <dcterms:created xsi:type="dcterms:W3CDTF">2020-02-11T14:23:23Z</dcterms:created>
  <dcterms:modified xsi:type="dcterms:W3CDTF">2020-02-17T09:19:03Z</dcterms:modified>
</cp:coreProperties>
</file>