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36"/>
  </p:notesMasterIdLst>
  <p:handoutMasterIdLst>
    <p:handoutMasterId r:id="rId37"/>
  </p:handoutMasterIdLst>
  <p:sldIdLst>
    <p:sldId id="268" r:id="rId2"/>
    <p:sldId id="26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9" r:id="rId20"/>
    <p:sldId id="295" r:id="rId21"/>
    <p:sldId id="296" r:id="rId22"/>
    <p:sldId id="297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298" r:id="rId33"/>
    <p:sldId id="270" r:id="rId34"/>
    <p:sldId id="309" r:id="rId35"/>
  </p:sldIdLst>
  <p:sldSz cx="12188825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 varScale="1">
        <p:scale>
          <a:sx n="88" d="100"/>
          <a:sy n="88" d="100"/>
        </p:scale>
        <p:origin x="-570" y="-96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32" y="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45E2AC-7EBA-4A43-9053-FE21F7DE08F0}" type="datetime1">
              <a:rPr lang="pl-PL" smtClean="0">
                <a:latin typeface="Calibri" panose="020F0502020204030204" pitchFamily="34" charset="0"/>
              </a:rPr>
              <a:pPr rtl="0"/>
              <a:t>17.02.2020</a:t>
            </a:fld>
            <a:endParaRPr lang="pl-PL">
              <a:latin typeface="Calibri" panose="020F0502020204030204" pitchFamily="34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pl-PL" smtClean="0">
                <a:latin typeface="Calibri" panose="020F0502020204030204" pitchFamily="34" charset="0"/>
              </a:rPr>
              <a:pPr rtl="0"/>
              <a:t>‹#›</a:t>
            </a:fld>
            <a:endParaRPr 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6F7322B-7317-4071-A2B7-C4C2CC8628B0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pl-PL" smtClean="0">
                <a:latin typeface="Calibri" panose="020F0502020204030204" pitchFamily="34" charset="0"/>
              </a:rPr>
              <a:pPr rtl="0"/>
              <a:t>1</a:t>
            </a:fld>
            <a:endParaRPr 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pl-PL" smtClean="0">
                <a:latin typeface="Calibri" panose="020F0502020204030204" pitchFamily="34" charset="0"/>
              </a:rPr>
              <a:pPr rtl="0"/>
              <a:t>2</a:t>
            </a:fld>
            <a:endParaRPr 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pl-PL" smtClean="0">
                <a:latin typeface="Calibri" panose="020F0502020204030204" pitchFamily="34" charset="0"/>
              </a:rPr>
              <a:pPr rtl="0"/>
              <a:t>33</a:t>
            </a:fld>
            <a:endParaRPr 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44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k tytułu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Calibri" panose="020F0502020204030204" pitchFamily="34" charset="0"/>
            </a:endParaRPr>
          </a:p>
        </p:txBody>
      </p:sp>
      <p:grpSp>
        <p:nvGrpSpPr>
          <p:cNvPr id="7" name="górna grafika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Prostokąt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dolna grafika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Prostokąt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F389FCD-0386-47AE-9694-6827023B9E58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408816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6F038A3-F8E5-4CFC-8DCE-E8B1DE865B19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2223790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34B2B3A-3D66-48F2-9208-7A314CDD9CA3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265341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2A775F1-7081-4E30-BA95-8BCD90E136C3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50647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61915B1-0298-4BA1-ACBB-79039116FCD5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89459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9B122B7-9633-4244-9623-EA0A97D79F5C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348410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C4209A8-7237-4A9A-95BA-9720159EBD45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1512259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42FEAA6-7169-4B3F-8E83-54A116B1278F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59770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2B002CF-7B18-4F3A-AD6F-4E85F640E551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98131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dolna grafika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Prostokąt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</p:grp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AF970DF-0E5A-480C-BC3C-1B224C9DA7F3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403003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mka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4E6AFF8-0005-4937-B51F-D9B432A274FB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3616132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mka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39F0A56-E922-4DCC-B0A8-CEBC150FDB93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193186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dolna grafika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Prostokąt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górna grafika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Prostokąt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10938916-9DAF-42CD-B32F-A81ABA63F75A}" type="datetime1">
              <a:rPr lang="pl-PL" noProof="0" smtClean="0"/>
              <a:pPr/>
              <a:t>17.02.2020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pl-PL" sz="2400" dirty="0"/>
              <a:t>Frustracja potrzeb  w dzieciństwie, a związek ze skłonnościami do zachowań kompulsywnych</a:t>
            </a:r>
            <a:br>
              <a:rPr lang="pl-PL" sz="2400" dirty="0"/>
            </a:br>
            <a:r>
              <a:rPr lang="pl-PL" sz="2400" dirty="0"/>
              <a:t>- rzecz o wychowaniu, alkoholu i </a:t>
            </a:r>
            <a:r>
              <a:rPr lang="pl-PL" sz="2400"/>
              <a:t>wzorcach </a:t>
            </a:r>
            <a:r>
              <a:rPr lang="pl-PL" sz="2400" smtClean="0"/>
              <a:t>rodzinnych</a:t>
            </a: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alibri" panose="020F0502020204030204" pitchFamily="34" charset="0"/>
              </a:rPr>
              <a:t>Danuta Gadziomska</a:t>
            </a:r>
          </a:p>
        </p:txBody>
      </p:sp>
    </p:spTree>
    <p:extLst>
      <p:ext uri="{BB962C8B-B14F-4D97-AF65-F5344CB8AC3E}">
        <p14:creationId xmlns:p14="http://schemas.microsoft.com/office/powerpoint/2010/main" xmlns="" val="295718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84403D-184A-4FCF-8EAB-21DD08CC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niezaspokojenia potrzeb u dzieci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31D36D6-BE98-49B8-B0B0-CE321043D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Dążąc do zaspokojenia potrzeb, dziecko stara się ominąć, bądź usunąć przeszkodę. Dłużej utrzymujący się stan deprywacji potrzeb psychicznych, często powtarzające się sytuacje frustracyjne wytwarzają mechanizmy obronne takie jak np.: </a:t>
            </a:r>
          </a:p>
          <a:p>
            <a:r>
              <a:rPr lang="pl-PL" dirty="0"/>
              <a:t>agresja, </a:t>
            </a:r>
          </a:p>
          <a:p>
            <a:r>
              <a:rPr lang="pl-PL" dirty="0"/>
              <a:t>apatia (rezygnacja), </a:t>
            </a:r>
          </a:p>
          <a:p>
            <a:r>
              <a:rPr lang="pl-PL" dirty="0"/>
              <a:t>fantazjowanie, </a:t>
            </a:r>
          </a:p>
          <a:p>
            <a:r>
              <a:rPr lang="pl-PL" dirty="0"/>
              <a:t>regresja.</a:t>
            </a:r>
          </a:p>
        </p:txBody>
      </p:sp>
    </p:spTree>
    <p:extLst>
      <p:ext uri="{BB962C8B-B14F-4D97-AF65-F5344CB8AC3E}">
        <p14:creationId xmlns:p14="http://schemas.microsoft.com/office/powerpoint/2010/main" xmlns="" val="15040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0CAEAB-571A-452D-8EC0-678A448D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Zachowania agresywne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9A3BF14-BCCC-4268-AB32-21F0A260D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których celem jest zniszczenie przeszkody powodującej frustrację (agresja może być ukierunkowana na świat zewnętrzny, na przeszkody rzeczywiste, wyobrażone lub też może przybierać charakter autoagresji),</a:t>
            </a:r>
          </a:p>
        </p:txBody>
      </p:sp>
    </p:spTree>
    <p:extLst>
      <p:ext uri="{BB962C8B-B14F-4D97-AF65-F5344CB8AC3E}">
        <p14:creationId xmlns:p14="http://schemas.microsoft.com/office/powerpoint/2010/main" xmlns="" val="390868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351567B-5017-44EE-A164-24DD71FA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Regresja i represja (wyparcie)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9928BBF-A5D9-44AA-8368-00F8D426D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jest zachowaniem nieadekwatnym do poziomu dojrzałości umysłowej i emocjonalnej, jest jakby cofaniem się do wcześniejszego etapu rozwoju,</a:t>
            </a:r>
          </a:p>
          <a:p>
            <a:r>
              <a:rPr lang="pl-PL" dirty="0"/>
              <a:t>represja (wyparcie) która jest nieświadomym „zapominaniem”                  o rzeczach przykrych, co chroni przed odczuwaniem frustracji,</a:t>
            </a:r>
          </a:p>
        </p:txBody>
      </p:sp>
    </p:spTree>
    <p:extLst>
      <p:ext uri="{BB962C8B-B14F-4D97-AF65-F5344CB8AC3E}">
        <p14:creationId xmlns:p14="http://schemas.microsoft.com/office/powerpoint/2010/main" xmlns="" val="395608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BBEBBD-4B09-4415-9FD5-2DFFA5B7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6600"/>
                </a:solidFill>
              </a:rPr>
              <a:t>Racjonalizacja, projekcja i fantazja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C0A3797-5B08-4831-8851-76F0880F7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006600"/>
                </a:solidFill>
              </a:rPr>
              <a:t>Racjonalizacja</a:t>
            </a:r>
            <a:r>
              <a:rPr lang="pl-PL" dirty="0">
                <a:solidFill>
                  <a:srgbClr val="006600"/>
                </a:solidFill>
              </a:rPr>
              <a:t> </a:t>
            </a:r>
            <a:r>
              <a:rPr lang="pl-PL" dirty="0"/>
              <a:t>polega na przypisywaniu swojemu, czasami niewłaściwemu zachowaniu, jakichś społecznie akceptowanych motywów będących niejako wytłumaczeniem – racją tych </a:t>
            </a:r>
            <a:r>
              <a:rPr lang="pl-PL" dirty="0" err="1"/>
              <a:t>zachowań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6600"/>
                </a:solidFill>
              </a:rPr>
              <a:t>Projekcja</a:t>
            </a:r>
            <a:r>
              <a:rPr lang="pl-PL" dirty="0"/>
              <a:t>, która polega na przypisywaniu innym ludziom własnych cech dla uzasadnienia słuszności postępowania w stosunku do innych,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6600"/>
                </a:solidFill>
              </a:rPr>
              <a:t>Fantazja</a:t>
            </a:r>
            <a:r>
              <a:rPr lang="pl-PL" dirty="0"/>
              <a:t> może występować wówczas, gdy w rzeczywistości dziecko nie może osiągnąć celu zaspakajającego jego potrzebę, może to uczynić w wyobraźni.</a:t>
            </a:r>
          </a:p>
        </p:txBody>
      </p:sp>
    </p:spTree>
    <p:extLst>
      <p:ext uri="{BB962C8B-B14F-4D97-AF65-F5344CB8AC3E}">
        <p14:creationId xmlns:p14="http://schemas.microsoft.com/office/powerpoint/2010/main" xmlns="" val="81222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F37331-40DC-4668-98AE-EDE2D8FA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 zatem potrzebują dzieci?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8FB7684-B38A-4775-ABC1-E53766D76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Czuć się bezpiecznie i dobrze</a:t>
            </a:r>
          </a:p>
          <a:p>
            <a:r>
              <a:rPr lang="pl-PL" dirty="0"/>
              <a:t>Dziecko, którego potrzeba bezpieczeństwa jest zaspokojona jest ufne, aktywne, samodzielne, otwarte na kontakty z innymi dziećmi i dorosłymi. </a:t>
            </a:r>
          </a:p>
          <a:p>
            <a:r>
              <a:rPr lang="pl-PL" dirty="0"/>
              <a:t>Głównym skutkiem niezaspokojenia tej potrzeby jest </a:t>
            </a:r>
            <a:r>
              <a:rPr lang="pl-PL" b="1" dirty="0">
                <a:solidFill>
                  <a:srgbClr val="C00000"/>
                </a:solidFill>
              </a:rPr>
              <a:t>lęk będący podstawą wszelkich nerwic.</a:t>
            </a:r>
            <a:r>
              <a:rPr lang="pl-PL" dirty="0"/>
              <a:t> Ponadto hamowana jest aktywność dziecka, od której zależy rozwój intelektualny</a:t>
            </a:r>
          </a:p>
        </p:txBody>
      </p:sp>
    </p:spTree>
    <p:extLst>
      <p:ext uri="{BB962C8B-B14F-4D97-AF65-F5344CB8AC3E}">
        <p14:creationId xmlns:p14="http://schemas.microsoft.com/office/powerpoint/2010/main" xmlns="" val="327342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87C7A7-34FD-440B-9C14-314A54E7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Być akceptowane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F16866F-E766-4B5F-97DB-7F05CEAC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876" y="1412776"/>
            <a:ext cx="9143538" cy="4536504"/>
          </a:xfrm>
        </p:spPr>
        <p:txBody>
          <a:bodyPr>
            <a:noAutofit/>
          </a:bodyPr>
          <a:lstStyle/>
          <a:p>
            <a:r>
              <a:rPr lang="pl-PL" dirty="0"/>
              <a:t>Istota tej potrzeby polega na tym, aby dziecko czuło się potrzebne, chciane takie, jakie jest, a nie takie jakie inni chcieliby, żeby było.</a:t>
            </a:r>
          </a:p>
          <a:p>
            <a:endParaRPr lang="pl-PL" dirty="0"/>
          </a:p>
          <a:p>
            <a:r>
              <a:rPr lang="pl-PL" dirty="0"/>
              <a:t>W wyniku niezaspokojenia tej potrzeby dziecko staje się </a:t>
            </a:r>
            <a:r>
              <a:rPr lang="pl-PL" b="1" dirty="0">
                <a:solidFill>
                  <a:srgbClr val="C00000"/>
                </a:solidFill>
              </a:rPr>
              <a:t>lękliwe, niepewne, przewrażliwione, uległe, nie mogące się skoncentrować oraz nadpobudliwe.</a:t>
            </a:r>
            <a:r>
              <a:rPr lang="pl-PL" dirty="0"/>
              <a:t> </a:t>
            </a:r>
          </a:p>
          <a:p>
            <a:r>
              <a:rPr lang="pl-PL" dirty="0"/>
              <a:t>Bez akceptacji rodziców nie powstanie u dziecka poczucie własnej wartości, zachwiana będzie wiara w siebie, co spowoduje zahamowanie aktywności dziecka a w konsekwencji regres lub brak rozwoju.</a:t>
            </a:r>
          </a:p>
        </p:txBody>
      </p:sp>
    </p:spTree>
    <p:extLst>
      <p:ext uri="{BB962C8B-B14F-4D97-AF65-F5344CB8AC3E}">
        <p14:creationId xmlns:p14="http://schemas.microsoft.com/office/powerpoint/2010/main" xmlns="" val="3941467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1E9B29-4218-414C-A282-2EFC4468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Kontaktów emocjonalnych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C2786E3-8E4C-4BD5-AF57-6587E7047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Istota tej potrzeby polega na obustronnym, bliskim i trwałym,                            a przede wszystkim pozytywnym uczuciowo stosunku dziecka z innymi osobami z jego otoczenia.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Jeśli potrzeba ta nie jest zaspokojona w atmosferze miłości                                 i akceptacji, może prowokować dziecko do szukania zastępczych metod, takich jak:</a:t>
            </a:r>
          </a:p>
          <a:p>
            <a:pPr algn="just"/>
            <a:r>
              <a:rPr lang="pl-PL" dirty="0"/>
              <a:t> </a:t>
            </a:r>
            <a:r>
              <a:rPr lang="pl-PL" b="1" dirty="0">
                <a:solidFill>
                  <a:srgbClr val="C00000"/>
                </a:solidFill>
              </a:rPr>
              <a:t>negatywizm , aspołeczne zachowanie.</a:t>
            </a:r>
          </a:p>
        </p:txBody>
      </p:sp>
    </p:spTree>
    <p:extLst>
      <p:ext uri="{BB962C8B-B14F-4D97-AF65-F5344CB8AC3E}">
        <p14:creationId xmlns:p14="http://schemas.microsoft.com/office/powerpoint/2010/main" xmlns="" val="110760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E6BABA-E52C-4735-BD82-2552019C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Samodzielności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51FABE6-5522-448D-98C6-7B00F02F8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Rozwojowi potrzeby samodzielności nie sprzyjają nadopiekuńcze postawy rodziców. Dziecko przywykłe do nieustannego wyręczania w środowisku rodzinnym nie rozwija swojej potrzeby samodzielności, oczekuje pomocy, wyręki.</a:t>
            </a:r>
          </a:p>
        </p:txBody>
      </p:sp>
    </p:spTree>
    <p:extLst>
      <p:ext uri="{BB962C8B-B14F-4D97-AF65-F5344CB8AC3E}">
        <p14:creationId xmlns:p14="http://schemas.microsoft.com/office/powerpoint/2010/main" xmlns="" val="33186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75AD03-E505-4FC3-AF8A-BC4E2901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6600"/>
                </a:solidFill>
              </a:rPr>
              <a:t>Przynależności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58CAFF-BADD-44DB-9D9A-35CC5D3E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876" y="1196752"/>
            <a:ext cx="9143538" cy="5328592"/>
          </a:xfrm>
        </p:spPr>
        <p:txBody>
          <a:bodyPr>
            <a:noAutofit/>
          </a:bodyPr>
          <a:lstStyle/>
          <a:p>
            <a:r>
              <a:rPr lang="pl-PL" dirty="0"/>
              <a:t>Polega ona na specyficznej więzi dziecka z innymi ludźmi, wyrażającej się w trzech komponentach:</a:t>
            </a:r>
          </a:p>
          <a:p>
            <a:r>
              <a:rPr lang="pl-PL" b="1" dirty="0">
                <a:solidFill>
                  <a:srgbClr val="006600"/>
                </a:solidFill>
              </a:rPr>
              <a:t>Identyfikacji</a:t>
            </a:r>
          </a:p>
          <a:p>
            <a:r>
              <a:rPr lang="pl-PL" b="1" dirty="0">
                <a:solidFill>
                  <a:srgbClr val="006600"/>
                </a:solidFill>
              </a:rPr>
              <a:t>Akceptacji dziecka, bez której nie wytworzy się więź łącząca je z bliskimi mu osobami</a:t>
            </a:r>
          </a:p>
          <a:p>
            <a:r>
              <a:rPr lang="pl-PL" b="1" dirty="0">
                <a:solidFill>
                  <a:srgbClr val="006600"/>
                </a:solidFill>
              </a:rPr>
              <a:t>Strachu separacyjnym.</a:t>
            </a:r>
          </a:p>
          <a:p>
            <a:r>
              <a:rPr lang="pl-PL" b="1" dirty="0">
                <a:solidFill>
                  <a:srgbClr val="006600"/>
                </a:solidFill>
              </a:rPr>
              <a:t>Identyfikacja dziecka jest bezkrytycznym naśladowaniem czynności zewnętrznych oraz</a:t>
            </a:r>
          </a:p>
          <a:p>
            <a:r>
              <a:rPr lang="pl-PL" b="1" dirty="0">
                <a:solidFill>
                  <a:srgbClr val="006600"/>
                </a:solidFill>
              </a:rPr>
              <a:t>Norm moralnych.</a:t>
            </a:r>
          </a:p>
        </p:txBody>
      </p:sp>
    </p:spTree>
    <p:extLst>
      <p:ext uri="{BB962C8B-B14F-4D97-AF65-F5344CB8AC3E}">
        <p14:creationId xmlns:p14="http://schemas.microsoft.com/office/powerpoint/2010/main" xmlns="" val="180140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42CE9D-4FF0-402A-AC76-902AAC34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9B083B0-2913-4AEC-B4DC-860452D0C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427" y="1676400"/>
            <a:ext cx="9143538" cy="3697465"/>
          </a:xfrm>
        </p:spPr>
        <p:txBody>
          <a:bodyPr/>
          <a:lstStyle/>
          <a:p>
            <a:endParaRPr lang="pl-PL" dirty="0"/>
          </a:p>
          <a:p>
            <a:r>
              <a:rPr lang="pl-PL" sz="3200" b="1" dirty="0"/>
              <a:t>Niezaspokojenie potrzeby przynależności przyczynia się do braku modelu identyfikacyjnego, przez co dziecko ma zaburzony obraz samego siebie, świata   i swojego miejsca w nim.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0948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alibri" panose="020F0502020204030204" pitchFamily="34" charset="0"/>
              </a:rPr>
              <a:t>Cel wystąpienia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alibri" panose="020F0502020204030204" pitchFamily="34" charset="0"/>
              </a:rPr>
              <a:t>Celem niniejszej prezentacji jest przedstawienie Państwu  połączonych ze sobą schematów  wychowania oraz deficytów emocjonalnych  wynikających z frustracji potrzeb.</a:t>
            </a:r>
          </a:p>
        </p:txBody>
      </p:sp>
    </p:spTree>
    <p:extLst>
      <p:ext uri="{BB962C8B-B14F-4D97-AF65-F5344CB8AC3E}">
        <p14:creationId xmlns:p14="http://schemas.microsoft.com/office/powerpoint/2010/main" xmlns="" val="3148110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4AB327-DCD9-4882-AA63-EE808E75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zatem?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7ADE6FA-18FC-4D82-88B9-C8542B309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Omawiane potrzeby łączą się ściśle ze sobą, zaspokojenie jednej pociąga za sobą gratyfikacje drugiej. </a:t>
            </a:r>
          </a:p>
          <a:p>
            <a:r>
              <a:rPr lang="pl-PL" dirty="0"/>
              <a:t>Rodzina jest dla dziecka bazą i podstawą rozwoju.</a:t>
            </a:r>
          </a:p>
        </p:txBody>
      </p:sp>
    </p:spTree>
    <p:extLst>
      <p:ext uri="{BB962C8B-B14F-4D97-AF65-F5344CB8AC3E}">
        <p14:creationId xmlns:p14="http://schemas.microsoft.com/office/powerpoint/2010/main" xmlns="" val="54304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C326D7-F77C-4B58-9BEC-C65036F1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Dziecko w wieku szkolnym potrzebuje ponadto: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3516FE-984A-4DE1-BA71-570BBE628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Kontaktu społecznego,</a:t>
            </a:r>
          </a:p>
          <a:p>
            <a:r>
              <a:rPr lang="pl-PL" dirty="0" err="1"/>
              <a:t>Samourzeczywistnienia</a:t>
            </a:r>
            <a:r>
              <a:rPr lang="pl-PL" dirty="0"/>
              <a:t>,</a:t>
            </a:r>
          </a:p>
          <a:p>
            <a:r>
              <a:rPr lang="pl-PL" dirty="0"/>
              <a:t>Szacunku i uznania społecznego, posiadania,</a:t>
            </a:r>
          </a:p>
          <a:p>
            <a:r>
              <a:rPr lang="pl-PL" dirty="0"/>
              <a:t>Uzyskania orientacji w otoczeniu, wyrażające się w zainteresowaniach            i zaciekawieniu różnorodnymi zdarzeniami życia. Dzieci znające dobrze środowisko, w którym przebywają, czują się odważniej, bezpieczniej                             i pewniej.</a:t>
            </a:r>
          </a:p>
          <a:p>
            <a:r>
              <a:rPr lang="pl-PL" dirty="0"/>
              <a:t>Ruchu, zabawy,</a:t>
            </a:r>
          </a:p>
          <a:p>
            <a:r>
              <a:rPr lang="pl-PL" dirty="0"/>
              <a:t>Ekspresji i aktywności.</a:t>
            </a:r>
          </a:p>
        </p:txBody>
      </p:sp>
    </p:spTree>
    <p:extLst>
      <p:ext uri="{BB962C8B-B14F-4D97-AF65-F5344CB8AC3E}">
        <p14:creationId xmlns:p14="http://schemas.microsoft.com/office/powerpoint/2010/main" xmlns="" val="293528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51BA96-35F2-4176-9327-89DAE89B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Pijący rodzice ….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633BB50-C514-49C3-BEDC-E9D1AAB90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Liczbę niepełnoletnich dzieci wychowywanych przez pijących, przynajmniej w sposób szkodliwy, rodziców ocenia się na około 2 miliony (PARPA, 2012). Nawet bardzo ostrożne szacunki pozwalają przyjąć, że</a:t>
            </a:r>
          </a:p>
          <a:p>
            <a:pPr marL="0" indent="0">
              <a:buNone/>
            </a:pPr>
            <a:r>
              <a:rPr lang="pl-PL" b="1" dirty="0"/>
              <a:t>w każdej klasie szkolnej jest co najmniej dwoje, troje uczniów pochodzących z takich rodzin. </a:t>
            </a:r>
          </a:p>
        </p:txBody>
      </p:sp>
    </p:spTree>
    <p:extLst>
      <p:ext uri="{BB962C8B-B14F-4D97-AF65-F5344CB8AC3E}">
        <p14:creationId xmlns:p14="http://schemas.microsoft.com/office/powerpoint/2010/main" xmlns="" val="285639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08C9558-4DF6-4E50-A756-9AAFEC9A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E0639E6-7CED-4D0C-B0BB-66AF74A57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Podstawowym źródłem zagrożeń dla dziecka wychowującego się w rodzinie</a:t>
            </a:r>
          </a:p>
          <a:p>
            <a:r>
              <a:rPr lang="pl-PL" dirty="0"/>
              <a:t>z problemem alkoholowym jest stan chronicznego napięcia i stresu. Trwanie w ciągłej niepewności wywołuje poczucie braku stabilności, porządku życiowego, a co za tym idzie, brak kontroli nad swoim życiem.</a:t>
            </a:r>
          </a:p>
        </p:txBody>
      </p:sp>
    </p:spTree>
    <p:extLst>
      <p:ext uri="{BB962C8B-B14F-4D97-AF65-F5344CB8AC3E}">
        <p14:creationId xmlns:p14="http://schemas.microsoft.com/office/powerpoint/2010/main" xmlns="" val="147344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4C3051-5AF0-45D1-B20D-40E9353D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UFAJ 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3E5AD25-FECC-47CC-922F-C4A4134F9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Dziecko w rodzinie z problemem alkoholowym uczy się trzech zasad: </a:t>
            </a:r>
            <a:r>
              <a:rPr lang="pl-PL" b="1" dirty="0"/>
              <a:t>„nie odczuwaj”</a:t>
            </a:r>
            <a:r>
              <a:rPr lang="pl-PL" dirty="0"/>
              <a:t>, „nie ufaj”, „nie mów”. </a:t>
            </a:r>
          </a:p>
          <a:p>
            <a:r>
              <a:rPr lang="pl-PL" b="1" dirty="0"/>
              <a:t>„Nie odczuwaj”, </a:t>
            </a:r>
            <a:r>
              <a:rPr lang="pl-PL" dirty="0"/>
              <a:t>bo to, co się czuje, za bardzo boli lub jest zbyt przerażające. </a:t>
            </a:r>
          </a:p>
          <a:p>
            <a:r>
              <a:rPr lang="pl-PL" b="1" dirty="0"/>
              <a:t>„Nie ufaj”, </a:t>
            </a:r>
            <a:r>
              <a:rPr lang="pl-PL" dirty="0"/>
              <a:t>bo wielokrotnie składane obietnice były łamane i nie dotrzymywane.</a:t>
            </a:r>
          </a:p>
          <a:p>
            <a:r>
              <a:rPr lang="pl-PL" b="1" dirty="0"/>
              <a:t> „Nie mów”, </a:t>
            </a:r>
            <a:r>
              <a:rPr lang="pl-PL" dirty="0"/>
              <a:t>bo nałóg rodzica jest czymś wstydliwym, drażliwym, tematem tabu. </a:t>
            </a:r>
          </a:p>
          <a:p>
            <a:r>
              <a:rPr lang="pl-PL" dirty="0"/>
              <a:t>W ten sposób zanika komunikacja nie tylko wewnątrz  rodziny, ale również      w relacjach ze „światem zewnętrznym”. </a:t>
            </a:r>
          </a:p>
        </p:txBody>
      </p:sp>
    </p:spTree>
    <p:extLst>
      <p:ext uri="{BB962C8B-B14F-4D97-AF65-F5344CB8AC3E}">
        <p14:creationId xmlns:p14="http://schemas.microsoft.com/office/powerpoint/2010/main" xmlns="" val="2943695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BEFB93-B7B5-4633-BA35-AE65B6F7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zdarzenia traumatyczne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143E8CB-5B38-4CE1-8C9C-65ABD04B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dzieci z rodzin alkoholowych doświadczają różnorodnych zdarzeń traumatycznych, takich jak oszukiwanie,</a:t>
            </a:r>
          </a:p>
          <a:p>
            <a:r>
              <a:rPr lang="pl-PL" dirty="0"/>
              <a:t> niesprawiedliwe traktowanie, </a:t>
            </a:r>
          </a:p>
          <a:p>
            <a:r>
              <a:rPr lang="pl-PL" dirty="0"/>
              <a:t>porzucenie </a:t>
            </a:r>
          </a:p>
          <a:p>
            <a:r>
              <a:rPr lang="pl-PL" dirty="0"/>
              <a:t>czy nadmierny krytycyzm rodziców. </a:t>
            </a:r>
          </a:p>
        </p:txBody>
      </p:sp>
    </p:spTree>
    <p:extLst>
      <p:ext uri="{BB962C8B-B14F-4D97-AF65-F5344CB8AC3E}">
        <p14:creationId xmlns:p14="http://schemas.microsoft.com/office/powerpoint/2010/main" xmlns="" val="159140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1FD47B-2C24-4E15-8FB0-000D9F4B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Przemoc 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7D5BDE0-8F04-4810-B4C6-A7DB10F29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Najczęściej wymieniane są jednak doświadczenia związane z przemocą:</a:t>
            </a:r>
          </a:p>
          <a:p>
            <a:r>
              <a:rPr lang="pl-PL" dirty="0"/>
              <a:t> dwoje na troje opisywanych dzieci było świadkami przemocy,</a:t>
            </a:r>
          </a:p>
          <a:p>
            <a:r>
              <a:rPr lang="pl-PL" dirty="0"/>
              <a:t> ponad połowa doświadczyła bezpośrednio przemocy zarówno fizycznej, jak i emocjonalnej,</a:t>
            </a:r>
          </a:p>
          <a:p>
            <a:r>
              <a:rPr lang="pl-PL" dirty="0"/>
              <a:t>co szósta dziewczynka opisywała doświadczenia związane z nadużyciem seksualnym.</a:t>
            </a:r>
          </a:p>
          <a:p>
            <a:r>
              <a:rPr lang="pl-PL" dirty="0"/>
              <a:t>Jeżeli chodzi o stany emocjonalne, dzieci najczęściej wymieniały złość lub </a:t>
            </a:r>
            <a:r>
              <a:rPr lang="pl-PL" dirty="0" err="1"/>
              <a:t>nienawiś</a:t>
            </a:r>
            <a:r>
              <a:rPr lang="pl-PL" dirty="0"/>
              <a:t> do rodzica, strach przed nim, osamotnienie, poczucie winy, wstyd. U dzieci wychowywanych </a:t>
            </a:r>
          </a:p>
        </p:txBody>
      </p:sp>
    </p:spTree>
    <p:extLst>
      <p:ext uri="{BB962C8B-B14F-4D97-AF65-F5344CB8AC3E}">
        <p14:creationId xmlns:p14="http://schemas.microsoft.com/office/powerpoint/2010/main" xmlns="" val="25194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DDA915-0F2C-48A8-BA3E-B1DD88A2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2A91B32-10C7-4153-9701-6204BD86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rodzinach alkoholowych występuje stałe poczucie niższej wartości oraz obniżone poczucie szacunku dla samego siebie. </a:t>
            </a:r>
          </a:p>
          <a:p>
            <a:r>
              <a:rPr lang="pl-PL" dirty="0"/>
              <a:t>Wyraża się to w samokrytyce, deprecjonowaniu własnych osiągnięć</a:t>
            </a:r>
          </a:p>
          <a:p>
            <a:r>
              <a:rPr lang="pl-PL" dirty="0"/>
              <a:t>oraz działaniach autodestrukcyjnych.</a:t>
            </a:r>
          </a:p>
          <a:p>
            <a:r>
              <a:rPr lang="pl-PL" dirty="0"/>
              <a:t> Większość dzieci ma problemy związane z poczuciem tożsamości.</a:t>
            </a:r>
          </a:p>
        </p:txBody>
      </p:sp>
    </p:spTree>
    <p:extLst>
      <p:ext uri="{BB962C8B-B14F-4D97-AF65-F5344CB8AC3E}">
        <p14:creationId xmlns:p14="http://schemas.microsoft.com/office/powerpoint/2010/main" xmlns="" val="378351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367364-41EE-4FF4-B1DA-3242C4C9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profesjonalnie pomóc 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24BD46-65D3-4B91-B6BD-14FD7B490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876" y="1916832"/>
            <a:ext cx="9143538" cy="36974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Dziecko żyje w systemie rodzinnym i pomoc dziecku powinna być zintegrowana z pomocą rodzinie.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Pomoc dziecku powinna być planowa, opierać się na diagnozie jego potrzeb i problemów.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Pomoc dziecku powinna być kompleksowa, co oznacza, że będzie obejmować wiele aspektów życia dziecka oraz powinna być długoterminowa, czyli trwać do momentu rozwiązania jego problemów.</a:t>
            </a:r>
          </a:p>
        </p:txBody>
      </p:sp>
    </p:spTree>
    <p:extLst>
      <p:ext uri="{BB962C8B-B14F-4D97-AF65-F5344CB8AC3E}">
        <p14:creationId xmlns:p14="http://schemas.microsoft.com/office/powerpoint/2010/main" xmlns="" val="54316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436CA8-2F33-4B9A-B510-7D1A0B37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profesjonalnie pomóc 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D4E628-AC08-4B89-B795-81251CD6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Celem pomocy powinno być rozwiązanie problemów dziecka, a nie doraźne zaspokajanie jego potrzeb (np. materialnych).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Pomoc dziecku powinna być zindywidualizowana.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Osoby udzielające pomocy powinny mieć odpowiednie kwalifikacje zawodowe oraz kompetencje osobiste.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Planowanie pomocy powinno przebiegać w zespole i, jeśli to możliwe, powinno być poddawane </a:t>
            </a:r>
            <a:r>
              <a:rPr lang="pl-PL" dirty="0" err="1"/>
              <a:t>superwizji</a:t>
            </a:r>
            <a:r>
              <a:rPr lang="pl-PL" dirty="0"/>
              <a:t> lub konsultacji.</a:t>
            </a:r>
          </a:p>
        </p:txBody>
      </p:sp>
    </p:spTree>
    <p:extLst>
      <p:ext uri="{BB962C8B-B14F-4D97-AF65-F5344CB8AC3E}">
        <p14:creationId xmlns:p14="http://schemas.microsoft.com/office/powerpoint/2010/main" xmlns="" val="4073554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E56FD4-3A23-41B9-AB1F-3BA6C7E5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Kilka słów o tym czym jest frustracja potrzeb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DEEFDA6-1EAF-4BD8-AEBC-C8159E2D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Frustracja jest uczuciem, które objawia się negatywnymi emocjami związanymi z brakiem możliwości realizacji danej potrzeby bądź osiągnięcia założonego celu. </a:t>
            </a:r>
          </a:p>
          <a:p>
            <a:r>
              <a:rPr lang="pl-PL" dirty="0" err="1"/>
              <a:t>Frustratio</a:t>
            </a:r>
            <a:r>
              <a:rPr lang="pl-PL" dirty="0"/>
              <a:t> z łaciny to zawód, udaremnienie.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5646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FDF5E3-3118-4F51-B1C3-C1F120CD2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2DA073C-BEA6-4320-8EBA-830682295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200" dirty="0"/>
              <a:t>Udzielanie pomocy powinno spełniać standardy adekwatne do rodzaju świadczonych usług (np. w przypadku świetlic socjoterapeutycznych odpowiednie warunki lokalowe, liczba dzieci w grupie itp.).</a:t>
            </a:r>
          </a:p>
        </p:txBody>
      </p:sp>
    </p:spTree>
    <p:extLst>
      <p:ext uri="{BB962C8B-B14F-4D97-AF65-F5344CB8AC3E}">
        <p14:creationId xmlns:p14="http://schemas.microsoft.com/office/powerpoint/2010/main" xmlns="" val="234110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71ADF1-9F11-46A3-A851-8A52D42E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każdej rodzinie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30CB72A-7E1F-4BF5-AB49-B9E128A57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Susan </a:t>
            </a:r>
            <a:r>
              <a:rPr lang="pl-PL" dirty="0" err="1"/>
              <a:t>Forward</a:t>
            </a:r>
            <a:r>
              <a:rPr lang="pl-PL" dirty="0"/>
              <a:t> charakteryzuje rodzinę jako „system, grupę wzajemnie powiązanych ze sobą ludzi, z których każdy oddziałuje silnie na pozostałych, często w sposób ukryty.</a:t>
            </a:r>
          </a:p>
          <a:p>
            <a:r>
              <a:rPr lang="pl-PL" dirty="0"/>
              <a:t>Rodzina to skomplikowana sieć: miłości, zazdrości, dumy, zmartwień, radości, winy przypływy i odpływy ludzkich emocji w najszerszej gamie. </a:t>
            </a:r>
          </a:p>
          <a:p>
            <a:r>
              <a:rPr lang="pl-PL" dirty="0"/>
              <a:t>Emocje te pojawiają się nieoczekiwanie, są efektem rodzinnych postaw, sposobów wzajemnego postrzegania się i wzajemnych stosunków”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118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160C9C-E44F-42B0-8B18-2F463F9F2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 z zaspokajaniem potrzeb?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974D804-0EC1-41CF-BA9F-CAD41BA40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Nie ulega zatem wątpliwości, że problemy dzieci z rodzin alkoholowych koncentrują uwagę nie tylko różnych instytucji opiekuńczych, wychowawczych i szkolnych, ale także są ogromnym wyzwaniem dla wielu profesjonalistów zajmujących się pomocą psychologiczną, pedagogiczną czy społeczno-środowiskową. Żeby ta pomoc była adekwatna i skuteczna, a nie rutynowa i automatyczna, konieczne jest trafne zdiagnozowanie doświadczanych przez te dzieci trudności w radzeniu sobie z różnymi problemami w życiu, </a:t>
            </a:r>
            <a:r>
              <a:rPr lang="pl-PL" b="1" dirty="0">
                <a:solidFill>
                  <a:srgbClr val="C00000"/>
                </a:solidFill>
              </a:rPr>
              <a:t>nie tylko w środowisku rodzinnym, ale także szkolnym i rówieśniczym.</a:t>
            </a:r>
          </a:p>
        </p:txBody>
      </p:sp>
    </p:spTree>
    <p:extLst>
      <p:ext uri="{BB962C8B-B14F-4D97-AF65-F5344CB8AC3E}">
        <p14:creationId xmlns:p14="http://schemas.microsoft.com/office/powerpoint/2010/main" xmlns="" val="313896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alibri" panose="020F0502020204030204" pitchFamily="34" charset="0"/>
              </a:rPr>
              <a:t>korzystałam</a:t>
            </a:r>
          </a:p>
        </p:txBody>
      </p:sp>
      <p:sp>
        <p:nvSpPr>
          <p:cNvPr id="2" name="Zawartość — symbol zastępczy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pl-PL" dirty="0"/>
              <a:t>Witold Skrzypczyk -Dzieci alkoholików – zdarzenia traumatyczne, Łódź2000 </a:t>
            </a:r>
          </a:p>
          <a:p>
            <a:r>
              <a:rPr lang="pl-PL" dirty="0"/>
              <a:t>W tej rodzinie nikt nie pije- Alkoholicy“ [w]:Susan </a:t>
            </a:r>
            <a:r>
              <a:rPr lang="pl-PL" dirty="0" err="1"/>
              <a:t>Forward</a:t>
            </a:r>
            <a:r>
              <a:rPr lang="pl-PL" dirty="0"/>
              <a:t>, Craig Buck, Toksyczni rodzice, Jacek Santorski&amp; Agencja Wydawnicza Warszawa, Warszawa 2006</a:t>
            </a:r>
          </a:p>
          <a:p>
            <a:endParaRPr lang="pl-PL" dirty="0"/>
          </a:p>
          <a:p>
            <a:pPr lvl="8"/>
            <a:endParaRPr lang="pl-PL" dirty="0"/>
          </a:p>
          <a:p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4" name="Tekst — symbol zastępczy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96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68000">
              <a:schemeClr val="accent5">
                <a:lumMod val="20000"/>
                <a:lumOff val="8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50BB0E-F5C1-4F63-BF3E-8FCBA342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90A83D-EBE1-4D92-857A-8100C7550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Dziękuję bardzo</a:t>
            </a:r>
          </a:p>
          <a:p>
            <a:endParaRPr lang="pl-PL" dirty="0"/>
          </a:p>
          <a:p>
            <a:r>
              <a:rPr lang="pl-PL" dirty="0"/>
              <a:t>Danuta Gadziomska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D9AFB3A4-B042-4CE1-AEEE-8BBC329D5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52" y="2057400"/>
            <a:ext cx="6011696" cy="354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359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7F0DED-7E8D-4809-96BE-69E24B8B1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Piramida Maslowa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55150CC7-5BBB-4BC1-903F-8983D18ED2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8068" y="1916832"/>
            <a:ext cx="540060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924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18101E1-4299-443F-8042-70FEE096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Potrzeby fizjologiczne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3E4F452-4F71-4DD7-A898-2B756FC90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najniższe w hierarchii, są to przede wszystkim potrzeby niezbędne do utrzymania człowieka przy życiu, takie jak głód, pragnienie, sen, potrzeby seksualne, unikanie zimna bądź gorąca. Powinny być zaspokajane jako pierwsze. Umożliwi to osiąganie wyższych celów.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0580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1037C2-A8C8-4ED1-873D-6B4F6F89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Potrzeby 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D47EAA-87BE-4611-987B-F1943B52D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dominują u niemowląt (np. potrzeba ochrony przed nagłym hałasem lub ukojeniem strachu przed osobami obcymi), ale są też obecne u dorosłych, zwłaszcza w czasie wojny, długotrwałej choroby, katastrofy czy bezrobocia. Są to również potrzeby oparcia oraz opieki.</a:t>
            </a:r>
          </a:p>
        </p:txBody>
      </p:sp>
    </p:spTree>
    <p:extLst>
      <p:ext uri="{BB962C8B-B14F-4D97-AF65-F5344CB8AC3E}">
        <p14:creationId xmlns:p14="http://schemas.microsoft.com/office/powerpoint/2010/main" xmlns="" val="306926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EE884B-A2F8-4475-B61C-F1C4C62D6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Potrzeby przynależności i miłości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D668967-416D-49D0-99A7-57D5A1BD0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Opisać  je można jako pragnienie uczuciowych związków oraz przebywania z innymi ludźmi, należenia do społeczności, należenia do danej grupy, akceptacji ze strony innych, przyjaźni i zrozumienia,</a:t>
            </a:r>
          </a:p>
        </p:txBody>
      </p:sp>
    </p:spTree>
    <p:extLst>
      <p:ext uri="{BB962C8B-B14F-4D97-AF65-F5344CB8AC3E}">
        <p14:creationId xmlns:p14="http://schemas.microsoft.com/office/powerpoint/2010/main" xmlns="" val="97392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9CC7F2-1A70-4E76-BC8F-832DEF81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Potrzeby uznania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A895AD-F351-48DB-A7DF-B6D226473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Są potrzebami samoakceptacji i doznawania szacunku ze strony innych osób.</a:t>
            </a:r>
          </a:p>
          <a:p>
            <a:pPr marL="0" indent="0">
              <a:buNone/>
            </a:pPr>
            <a:r>
              <a:rPr lang="pl-PL" dirty="0"/>
              <a:t> Do tej grupy zaliczamy potrzeby: dominacji, uznania, prestiżu, zyskiwania znaczącej pozycji społecznej itp. </a:t>
            </a:r>
          </a:p>
          <a:p>
            <a:pPr marL="0" indent="0">
              <a:buNone/>
            </a:pPr>
            <a:r>
              <a:rPr lang="pl-PL" dirty="0"/>
              <a:t>Zaspokojenie ich pozwala rozwinąć poczucie własnej wartości oraz zaufania do samego siebie,</a:t>
            </a:r>
          </a:p>
        </p:txBody>
      </p:sp>
    </p:spTree>
    <p:extLst>
      <p:ext uri="{BB962C8B-B14F-4D97-AF65-F5344CB8AC3E}">
        <p14:creationId xmlns:p14="http://schemas.microsoft.com/office/powerpoint/2010/main" xmlns="" val="340150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CFE5BE-793B-4652-A5D2-77B73B0A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Potrzeby samorealizacji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58893BF-CD17-441D-82B4-75638F3E5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/>
              <a:t>Znajdują się najwyżej w hierarchii. </a:t>
            </a:r>
          </a:p>
          <a:p>
            <a:r>
              <a:rPr lang="pl-PL" sz="2000" dirty="0"/>
              <a:t>Potrzeby samorealizacji pojawiają się po zaspokojeniu wcześniejszych potrzeb. Jako jedyne należą do potrzeb wzrostu.(</a:t>
            </a:r>
            <a:r>
              <a:rPr lang="pl-PL" sz="2000" dirty="0" err="1"/>
              <a:t>Metapotrzeb</a:t>
            </a:r>
            <a:r>
              <a:rPr lang="pl-PL" sz="2000" dirty="0"/>
              <a:t>) i w przeciwieństwie do potrzeb niedoboru (podstawowych):</a:t>
            </a:r>
          </a:p>
          <a:p>
            <a:r>
              <a:rPr lang="pl-PL" sz="2000" dirty="0"/>
              <a:t>Im więcej potrzeb wzrostu tym lepiej,</a:t>
            </a:r>
          </a:p>
          <a:p>
            <a:r>
              <a:rPr lang="pl-PL" sz="2000" dirty="0"/>
              <a:t>Dostarczają pozytywnych emocji,</a:t>
            </a:r>
          </a:p>
          <a:p>
            <a:r>
              <a:rPr lang="pl-PL" sz="2000" dirty="0"/>
              <a:t>Koncentrują osobę na przedmiocie potrzeby,</a:t>
            </a:r>
          </a:p>
          <a:p>
            <a:r>
              <a:rPr lang="pl-PL" sz="2000" dirty="0"/>
              <a:t>Ich realizacja jest procesem długotrwałym, względnie niezależnym od otoczenia,</a:t>
            </a:r>
          </a:p>
          <a:p>
            <a:r>
              <a:rPr lang="pl-PL" sz="2000" dirty="0"/>
              <a:t>Zapewniają zdrowie fizyczne i psychiczne.</a:t>
            </a:r>
          </a:p>
        </p:txBody>
      </p:sp>
    </p:spTree>
    <p:extLst>
      <p:ext uri="{BB962C8B-B14F-4D97-AF65-F5344CB8AC3E}">
        <p14:creationId xmlns:p14="http://schemas.microsoft.com/office/powerpoint/2010/main" xmlns="" val="428251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ja z omówieniem planu projektu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26713758_TF03460544" id="{ECF2C73E-9328-4ACE-BEF7-7D05A8C90ECE}" vid="{4C40A650-D0B0-47C8-AFBE-FC65196C232E}"/>
    </a:ext>
  </a:extLst>
</a:theme>
</file>

<file path=ppt/theme/theme2.xml><?xml version="1.0" encoding="utf-8"?>
<a:theme xmlns:a="http://schemas.openxmlformats.org/drawingml/2006/main" name="Motyw pakietu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omówieniem planu projektu biznesowego</Template>
  <TotalTime>135</TotalTime>
  <Words>1588</Words>
  <Application>Microsoft Office PowerPoint</Application>
  <PresentationFormat>Niestandardowy</PresentationFormat>
  <Paragraphs>135</Paragraphs>
  <Slides>34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Prezentacja z omówieniem planu projektu</vt:lpstr>
      <vt:lpstr>Frustracja potrzeb  w dzieciństwie, a związek ze skłonnościami do zachowań kompulsywnych - rzecz o wychowaniu, alkoholu i wzorcach rodzinnych</vt:lpstr>
      <vt:lpstr>Cel wystąpienia</vt:lpstr>
      <vt:lpstr>Kilka słów o tym czym jest frustracja potrzeb</vt:lpstr>
      <vt:lpstr>Piramida Maslowa</vt:lpstr>
      <vt:lpstr>Potrzeby fizjologiczne </vt:lpstr>
      <vt:lpstr>Potrzeby bezpieczeństwa </vt:lpstr>
      <vt:lpstr>Potrzeby przynależności i miłości </vt:lpstr>
      <vt:lpstr>Potrzeby uznania </vt:lpstr>
      <vt:lpstr>Potrzeby samorealizacji </vt:lpstr>
      <vt:lpstr>Skutki niezaspokojenia potrzeb u dzieci</vt:lpstr>
      <vt:lpstr>Zachowania agresywne</vt:lpstr>
      <vt:lpstr>Regresja i represja (wyparcie) </vt:lpstr>
      <vt:lpstr>Racjonalizacja, projekcja i fantazja </vt:lpstr>
      <vt:lpstr>Czego  zatem potrzebują dzieci? </vt:lpstr>
      <vt:lpstr>Być akceptowane </vt:lpstr>
      <vt:lpstr>Kontaktów emocjonalnych </vt:lpstr>
      <vt:lpstr>Samodzielności </vt:lpstr>
      <vt:lpstr>Przynależności </vt:lpstr>
      <vt:lpstr>Slajd 19</vt:lpstr>
      <vt:lpstr>A zatem?</vt:lpstr>
      <vt:lpstr>Dziecko w wieku szkolnym potrzebuje ponadto: </vt:lpstr>
      <vt:lpstr>Pijący rodzice ….</vt:lpstr>
      <vt:lpstr>Slajd 23</vt:lpstr>
      <vt:lpstr>NIE UFAJ …</vt:lpstr>
      <vt:lpstr>Inne zdarzenia traumatyczne</vt:lpstr>
      <vt:lpstr>Przemoc …</vt:lpstr>
      <vt:lpstr>Skutki …</vt:lpstr>
      <vt:lpstr>Jak profesjonalnie pomóc …</vt:lpstr>
      <vt:lpstr>Jak profesjonalnie pomóc …</vt:lpstr>
      <vt:lpstr> </vt:lpstr>
      <vt:lpstr>W każdej rodzinie</vt:lpstr>
      <vt:lpstr>Problem z zaspokajaniem potrzeb?</vt:lpstr>
      <vt:lpstr>korzystałam</vt:lpstr>
      <vt:lpstr>Slajd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Frustracja potrzeb  w dzieciństwie, a związek ze skłonnościami do zachowań kompulsywnych - rzecz o wychowaniu, alkoholu i wzorcach rodzinnych” projektu</dc:title>
  <dc:creator>Danuta Gadziomska</dc:creator>
  <cp:lastModifiedBy>Odn-Dyrektor</cp:lastModifiedBy>
  <cp:revision>17</cp:revision>
  <dcterms:created xsi:type="dcterms:W3CDTF">2020-02-11T14:23:23Z</dcterms:created>
  <dcterms:modified xsi:type="dcterms:W3CDTF">2020-02-17T09:19:03Z</dcterms:modified>
</cp:coreProperties>
</file>