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4" r:id="rId1"/>
  </p:sldMasterIdLst>
  <p:notesMasterIdLst>
    <p:notesMasterId r:id="rId74"/>
  </p:notesMasterIdLst>
  <p:sldIdLst>
    <p:sldId id="257" r:id="rId2"/>
    <p:sldId id="1114" r:id="rId3"/>
    <p:sldId id="1115" r:id="rId4"/>
    <p:sldId id="1116" r:id="rId5"/>
    <p:sldId id="1121" r:id="rId6"/>
    <p:sldId id="1122" r:id="rId7"/>
    <p:sldId id="1123" r:id="rId8"/>
    <p:sldId id="1124" r:id="rId9"/>
    <p:sldId id="1125" r:id="rId10"/>
    <p:sldId id="1126" r:id="rId11"/>
    <p:sldId id="1145" r:id="rId12"/>
    <p:sldId id="1146" r:id="rId13"/>
    <p:sldId id="1147" r:id="rId14"/>
    <p:sldId id="1148" r:id="rId15"/>
    <p:sldId id="1149" r:id="rId16"/>
    <p:sldId id="1150" r:id="rId17"/>
    <p:sldId id="1159" r:id="rId18"/>
    <p:sldId id="1161" r:id="rId19"/>
    <p:sldId id="1162" r:id="rId20"/>
    <p:sldId id="1163" r:id="rId21"/>
    <p:sldId id="1166" r:id="rId22"/>
    <p:sldId id="1167" r:id="rId23"/>
    <p:sldId id="1168" r:id="rId24"/>
    <p:sldId id="1135" r:id="rId25"/>
    <p:sldId id="1136" r:id="rId26"/>
    <p:sldId id="1137" r:id="rId27"/>
    <p:sldId id="1138" r:id="rId28"/>
    <p:sldId id="1139" r:id="rId29"/>
    <p:sldId id="1140" r:id="rId30"/>
    <p:sldId id="1155" r:id="rId31"/>
    <p:sldId id="1152" r:id="rId32"/>
    <p:sldId id="1153" r:id="rId33"/>
    <p:sldId id="1157" r:id="rId34"/>
    <p:sldId id="1174" r:id="rId35"/>
    <p:sldId id="1175" r:id="rId36"/>
    <p:sldId id="1176" r:id="rId37"/>
    <p:sldId id="1178" r:id="rId38"/>
    <p:sldId id="1177" r:id="rId39"/>
    <p:sldId id="1141" r:id="rId40"/>
    <p:sldId id="1020" r:id="rId41"/>
    <p:sldId id="1064" r:id="rId42"/>
    <p:sldId id="1071" r:id="rId43"/>
    <p:sldId id="1065" r:id="rId44"/>
    <p:sldId id="1073" r:id="rId45"/>
    <p:sldId id="1066" r:id="rId46"/>
    <p:sldId id="1081" r:id="rId47"/>
    <p:sldId id="1067" r:id="rId48"/>
    <p:sldId id="1083" r:id="rId49"/>
    <p:sldId id="1068" r:id="rId50"/>
    <p:sldId id="1077" r:id="rId51"/>
    <p:sldId id="1037" r:id="rId52"/>
    <p:sldId id="1038" r:id="rId53"/>
    <p:sldId id="1040" r:id="rId54"/>
    <p:sldId id="1041" r:id="rId55"/>
    <p:sldId id="1042" r:id="rId56"/>
    <p:sldId id="1039" r:id="rId57"/>
    <p:sldId id="1044" r:id="rId58"/>
    <p:sldId id="1047" r:id="rId59"/>
    <p:sldId id="1084" r:id="rId60"/>
    <p:sldId id="1088" r:id="rId61"/>
    <p:sldId id="1095" r:id="rId62"/>
    <p:sldId id="1089" r:id="rId63"/>
    <p:sldId id="1097" r:id="rId64"/>
    <p:sldId id="1090" r:id="rId65"/>
    <p:sldId id="1099" r:id="rId66"/>
    <p:sldId id="1091" r:id="rId67"/>
    <p:sldId id="1101" r:id="rId68"/>
    <p:sldId id="1092" r:id="rId69"/>
    <p:sldId id="1103" r:id="rId70"/>
    <p:sldId id="1085" r:id="rId71"/>
    <p:sldId id="1170" r:id="rId72"/>
    <p:sldId id="1171" r:id="rId73"/>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E089"/>
    <a:srgbClr val="000099"/>
    <a:srgbClr val="247E1A"/>
    <a:srgbClr val="FFE393"/>
    <a:srgbClr val="95031B"/>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515" autoAdjust="0"/>
    <p:restoredTop sz="95400" autoAdjust="0"/>
  </p:normalViewPr>
  <p:slideViewPr>
    <p:cSldViewPr>
      <p:cViewPr varScale="1">
        <p:scale>
          <a:sx n="91" d="100"/>
          <a:sy n="91" d="100"/>
        </p:scale>
        <p:origin x="-162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pl-PL"/>
          </a:p>
        </p:txBody>
      </p:sp>
      <p:sp>
        <p:nvSpPr>
          <p:cNvPr id="911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4A0795E1-9372-49A9-808F-A586520C4062}" type="datetimeFigureOut">
              <a:rPr lang="pl-PL"/>
              <a:pPr>
                <a:defRPr/>
              </a:pPr>
              <a:t>17.12.2019</a:t>
            </a:fld>
            <a:endParaRPr lang="pl-PL"/>
          </a:p>
        </p:txBody>
      </p:sp>
      <p:sp>
        <p:nvSpPr>
          <p:cNvPr id="798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11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911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pl-PL"/>
          </a:p>
        </p:txBody>
      </p:sp>
      <p:sp>
        <p:nvSpPr>
          <p:cNvPr id="911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6FC7221-429A-4A11-BCB6-94214BFF6B28}"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ymbol zastępczy obrazu slajdu 1"/>
          <p:cNvSpPr>
            <a:spLocks noGrp="1" noRot="1" noChangeAspect="1" noTextEdit="1"/>
          </p:cNvSpPr>
          <p:nvPr>
            <p:ph type="sldImg"/>
          </p:nvPr>
        </p:nvSpPr>
        <p:spPr>
          <a:ln/>
        </p:spPr>
      </p:sp>
      <p:sp>
        <p:nvSpPr>
          <p:cNvPr id="80899" name="Symbol zastępczy notatek 2"/>
          <p:cNvSpPr>
            <a:spLocks noGrp="1"/>
          </p:cNvSpPr>
          <p:nvPr>
            <p:ph type="body" idx="1"/>
          </p:nvPr>
        </p:nvSpPr>
        <p:spPr>
          <a:noFill/>
          <a:ln/>
        </p:spPr>
        <p:txBody>
          <a:bodyPr/>
          <a:lstStyle/>
          <a:p>
            <a:endParaRPr lang="pl-PL" altLang="pl-PL" smtClean="0"/>
          </a:p>
        </p:txBody>
      </p:sp>
      <p:sp>
        <p:nvSpPr>
          <p:cNvPr id="80900" name="Symbol zastępczy numeru slajdu 3"/>
          <p:cNvSpPr>
            <a:spLocks noGrp="1"/>
          </p:cNvSpPr>
          <p:nvPr>
            <p:ph type="sldNum" sz="quarter" idx="5"/>
          </p:nvPr>
        </p:nvSpPr>
        <p:spPr>
          <a:noFill/>
        </p:spPr>
        <p:txBody>
          <a:bodyPr/>
          <a:lstStyle/>
          <a:p>
            <a:pPr eaLnBrk="1" hangingPunct="1"/>
            <a:fld id="{B8F18142-7285-44F7-B1FB-72FEEA8D2838}" type="slidenum">
              <a:rPr lang="pl-PL" altLang="pl-PL"/>
              <a:pPr eaLnBrk="1" hangingPunct="1"/>
              <a:t>2</a:t>
            </a:fld>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ymbol zastępczy obrazu slajdu 1"/>
          <p:cNvSpPr>
            <a:spLocks noGrp="1" noRot="1" noChangeAspect="1" noTextEdit="1"/>
          </p:cNvSpPr>
          <p:nvPr>
            <p:ph type="sldImg"/>
          </p:nvPr>
        </p:nvSpPr>
        <p:spPr>
          <a:ln/>
        </p:spPr>
      </p:sp>
      <p:sp>
        <p:nvSpPr>
          <p:cNvPr id="81923" name="Symbol zastępczy notatek 2"/>
          <p:cNvSpPr>
            <a:spLocks noGrp="1"/>
          </p:cNvSpPr>
          <p:nvPr>
            <p:ph type="body" idx="1"/>
          </p:nvPr>
        </p:nvSpPr>
        <p:spPr>
          <a:noFill/>
          <a:ln/>
        </p:spPr>
        <p:txBody>
          <a:bodyPr/>
          <a:lstStyle/>
          <a:p>
            <a:endParaRPr lang="pl-PL" altLang="pl-PL" smtClean="0"/>
          </a:p>
        </p:txBody>
      </p:sp>
      <p:sp>
        <p:nvSpPr>
          <p:cNvPr id="81924" name="Symbol zastępczy numeru slajdu 3"/>
          <p:cNvSpPr>
            <a:spLocks noGrp="1"/>
          </p:cNvSpPr>
          <p:nvPr>
            <p:ph type="sldNum" sz="quarter" idx="5"/>
          </p:nvPr>
        </p:nvSpPr>
        <p:spPr>
          <a:noFill/>
        </p:spPr>
        <p:txBody>
          <a:bodyPr/>
          <a:lstStyle/>
          <a:p>
            <a:pPr eaLnBrk="1" hangingPunct="1"/>
            <a:fld id="{E425BF6C-8D9D-4A1A-B9B7-E1BD97F345FD}" type="slidenum">
              <a:rPr lang="pl-PL" altLang="pl-PL"/>
              <a:pPr eaLnBrk="1" hangingPunct="1"/>
              <a:t>3</a:t>
            </a:fld>
            <a:endParaRPr lang="pl-PL"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ymbol zastępczy obrazu slajdu 1"/>
          <p:cNvSpPr>
            <a:spLocks noGrp="1" noRot="1" noChangeAspect="1" noTextEdit="1"/>
          </p:cNvSpPr>
          <p:nvPr>
            <p:ph type="sldImg"/>
          </p:nvPr>
        </p:nvSpPr>
        <p:spPr>
          <a:ln/>
        </p:spPr>
      </p:sp>
      <p:sp>
        <p:nvSpPr>
          <p:cNvPr id="82947" name="Symbol zastępczy notatek 2"/>
          <p:cNvSpPr>
            <a:spLocks noGrp="1"/>
          </p:cNvSpPr>
          <p:nvPr>
            <p:ph type="body" idx="1"/>
          </p:nvPr>
        </p:nvSpPr>
        <p:spPr>
          <a:noFill/>
          <a:ln/>
        </p:spPr>
        <p:txBody>
          <a:bodyPr/>
          <a:lstStyle/>
          <a:p>
            <a:endParaRPr lang="pl-PL" altLang="pl-PL" smtClean="0"/>
          </a:p>
        </p:txBody>
      </p:sp>
      <p:sp>
        <p:nvSpPr>
          <p:cNvPr id="82948" name="Symbol zastępczy numeru slajdu 3"/>
          <p:cNvSpPr>
            <a:spLocks noGrp="1"/>
          </p:cNvSpPr>
          <p:nvPr>
            <p:ph type="sldNum" sz="quarter" idx="5"/>
          </p:nvPr>
        </p:nvSpPr>
        <p:spPr>
          <a:noFill/>
        </p:spPr>
        <p:txBody>
          <a:bodyPr/>
          <a:lstStyle/>
          <a:p>
            <a:pPr eaLnBrk="1" hangingPunct="1"/>
            <a:fld id="{EF90192E-F0B8-4378-BB70-59D8C0AD495F}" type="slidenum">
              <a:rPr lang="pl-PL" altLang="pl-PL"/>
              <a:pPr eaLnBrk="1" hangingPunct="1"/>
              <a:t>4</a:t>
            </a:fld>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Prostokąt 3"/>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Łącznik prostoliniowy 9"/>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eaLnBrk="1" hangingPunct="1">
              <a:defRPr/>
            </a:pPr>
            <a:endParaRPr lang="en-US"/>
          </a:p>
        </p:txBody>
      </p:sp>
      <p:sp>
        <p:nvSpPr>
          <p:cNvPr id="12" name="Tytuł 11"/>
          <p:cNvSpPr>
            <a:spLocks noGrp="1"/>
          </p:cNvSpPr>
          <p:nvPr>
            <p:ph type="ctrTitle"/>
          </p:nvPr>
        </p:nvSpPr>
        <p:spPr>
          <a:xfrm>
            <a:off x="3366868" y="533400"/>
            <a:ext cx="5105400" cy="2868168"/>
          </a:xfrm>
        </p:spPr>
        <p:txBody>
          <a:bodyPr>
            <a:noAutofit/>
          </a:bodyPr>
          <a:lstStyle>
            <a:lvl1pPr algn="r">
              <a:defRPr sz="4200" b="1"/>
            </a:lvl1pPr>
            <a:extLst/>
          </a:lstStyle>
          <a:p>
            <a:r>
              <a:rPr lang="pl-PL" smtClean="0"/>
              <a:t>Kliknij, aby edytować styl</a:t>
            </a:r>
            <a:endParaRPr lang="en-US"/>
          </a:p>
        </p:txBody>
      </p:sp>
      <p:sp>
        <p:nvSpPr>
          <p:cNvPr id="25" name="Podtytuł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l-PL" smtClean="0"/>
              <a:t>Kliknij, aby edytować styl wzorca podtytułu</a:t>
            </a:r>
            <a:endParaRPr lang="en-US"/>
          </a:p>
        </p:txBody>
      </p:sp>
      <p:sp>
        <p:nvSpPr>
          <p:cNvPr id="6" name="Symbol zastępczy daty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F683080F-7E53-4417-899D-45094110A896}" type="datetimeFigureOut">
              <a:rPr lang="pl-PL"/>
              <a:pPr>
                <a:defRPr/>
              </a:pPr>
              <a:t>17.12.2019</a:t>
            </a:fld>
            <a:endParaRPr lang="pl-PL"/>
          </a:p>
        </p:txBody>
      </p:sp>
      <p:sp>
        <p:nvSpPr>
          <p:cNvPr id="7" name="Symbol zastępczy stopki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pl-PL"/>
          </a:p>
        </p:txBody>
      </p:sp>
      <p:sp>
        <p:nvSpPr>
          <p:cNvPr id="8" name="Symbol zastępczy numeru slajdu 28"/>
          <p:cNvSpPr>
            <a:spLocks noGrp="1"/>
          </p:cNvSpPr>
          <p:nvPr>
            <p:ph type="sldNum" sz="quarter" idx="12"/>
          </p:nvPr>
        </p:nvSpPr>
        <p:spPr>
          <a:xfrm>
            <a:off x="7880350" y="6556375"/>
            <a:ext cx="588963" cy="228600"/>
          </a:xfrm>
        </p:spPr>
        <p:txBody>
          <a:bodyPr/>
          <a:lstStyle>
            <a:lvl1pPr>
              <a:defRPr smtClean="0">
                <a:solidFill>
                  <a:srgbClr val="FFFFFF"/>
                </a:solidFill>
              </a:defRPr>
            </a:lvl1pPr>
          </a:lstStyle>
          <a:p>
            <a:pPr>
              <a:defRPr/>
            </a:pPr>
            <a:fld id="{66C6FD2C-96D3-497D-9525-65E9E9C39812}" type="slidenum">
              <a:rPr lang="pl-PL" altLang="pl-PL"/>
              <a:pPr>
                <a:defRPr/>
              </a:pPr>
              <a:t>‹#›</a:t>
            </a:fld>
            <a:endParaRPr lang="pl-PL" altLang="pl-PL"/>
          </a:p>
        </p:txBody>
      </p:sp>
    </p:spTree>
  </p:cSld>
  <p:clrMapOvr>
    <a:overrideClrMapping bg1="lt1" tx1="dk1" bg2="lt2" tx2="dk2" accent1="accent1" accent2="accent2" accent3="accent3" accent4="accent4" accent5="accent5" accent6="accent6" hlink="hlink" folHlink="folHlink"/>
  </p:clrMapOvr>
  <p:transition spd="med">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26"/>
          <p:cNvSpPr>
            <a:spLocks noGrp="1"/>
          </p:cNvSpPr>
          <p:nvPr>
            <p:ph type="dt" sz="half" idx="10"/>
          </p:nvPr>
        </p:nvSpPr>
        <p:spPr/>
        <p:txBody>
          <a:bodyPr/>
          <a:lstStyle>
            <a:lvl1pPr>
              <a:defRPr/>
            </a:lvl1pPr>
          </a:lstStyle>
          <a:p>
            <a:pPr>
              <a:defRPr/>
            </a:pPr>
            <a:fld id="{64D9DBAF-98B8-45A3-9B2B-D1186E763194}" type="datetimeFigureOut">
              <a:rPr lang="pl-PL"/>
              <a:pPr>
                <a:defRPr/>
              </a:pPr>
              <a:t>17.12.2019</a:t>
            </a:fld>
            <a:endParaRPr lang="pl-PL"/>
          </a:p>
        </p:txBody>
      </p:sp>
      <p:sp>
        <p:nvSpPr>
          <p:cNvPr id="5" name="Symbol zastępczy stopki 3"/>
          <p:cNvSpPr>
            <a:spLocks noGrp="1"/>
          </p:cNvSpPr>
          <p:nvPr>
            <p:ph type="ftr" sz="quarter" idx="11"/>
          </p:nvPr>
        </p:nvSpPr>
        <p:spPr/>
        <p:txBody>
          <a:bodyPr/>
          <a:lstStyle>
            <a:lvl1pPr>
              <a:defRPr/>
            </a:lvl1pPr>
          </a:lstStyle>
          <a:p>
            <a:pPr>
              <a:defRPr/>
            </a:pPr>
            <a:endParaRPr lang="pl-PL"/>
          </a:p>
        </p:txBody>
      </p:sp>
      <p:sp>
        <p:nvSpPr>
          <p:cNvPr id="6" name="Symbol zastępczy numeru slajdu 15"/>
          <p:cNvSpPr>
            <a:spLocks noGrp="1"/>
          </p:cNvSpPr>
          <p:nvPr>
            <p:ph type="sldNum" sz="quarter" idx="12"/>
          </p:nvPr>
        </p:nvSpPr>
        <p:spPr/>
        <p:txBody>
          <a:bodyPr/>
          <a:lstStyle>
            <a:lvl1pPr>
              <a:defRPr/>
            </a:lvl1pPr>
          </a:lstStyle>
          <a:p>
            <a:pPr>
              <a:defRPr/>
            </a:pPr>
            <a:fld id="{45B2F172-60F6-477B-8F56-B4787325AC84}" type="slidenum">
              <a:rPr lang="pl-PL" altLang="pl-PL"/>
              <a:pPr>
                <a:defRPr/>
              </a:pPr>
              <a:t>‹#›</a:t>
            </a:fld>
            <a:endParaRPr lang="pl-PL" altLang="pl-PL"/>
          </a:p>
        </p:txBody>
      </p:sp>
    </p:spTree>
  </p:cSld>
  <p:clrMapOvr>
    <a:masterClrMapping/>
  </p:clrMapOvr>
  <p:transition spd="med">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274955"/>
            <a:ext cx="1524000" cy="5851525"/>
          </a:xfrm>
        </p:spPr>
        <p:txBody>
          <a:bodyPr vert="eaVert" anchor="t"/>
          <a:lstStyle>
            <a:extLs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42"/>
            <a:ext cx="6019800" cy="5851525"/>
          </a:xfrm>
        </p:spPr>
        <p:txBody>
          <a:bodyPr vert="eaVert"/>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a:xfrm>
            <a:off x="4243388" y="6557963"/>
            <a:ext cx="2001837" cy="227012"/>
          </a:xfrm>
        </p:spPr>
        <p:txBody>
          <a:bodyPr/>
          <a:lstStyle>
            <a:lvl1pPr>
              <a:defRPr/>
            </a:lvl1pPr>
            <a:extLst/>
          </a:lstStyle>
          <a:p>
            <a:pPr>
              <a:defRPr/>
            </a:pPr>
            <a:fld id="{93F571C4-426B-4F1B-B634-C5F5226BAC79}" type="datetimeFigureOut">
              <a:rPr lang="pl-PL"/>
              <a:pPr>
                <a:defRPr/>
              </a:pPr>
              <a:t>17.12.2019</a:t>
            </a:fld>
            <a:endParaRPr lang="pl-PL"/>
          </a:p>
        </p:txBody>
      </p:sp>
      <p:sp>
        <p:nvSpPr>
          <p:cNvPr id="5" name="Symbol zastępczy stopki 4"/>
          <p:cNvSpPr>
            <a:spLocks noGrp="1"/>
          </p:cNvSpPr>
          <p:nvPr>
            <p:ph type="ftr" sz="quarter" idx="11"/>
          </p:nvPr>
        </p:nvSpPr>
        <p:spPr>
          <a:xfrm>
            <a:off x="457200" y="6556375"/>
            <a:ext cx="3657600" cy="228600"/>
          </a:xfrm>
        </p:spPr>
        <p:txBody>
          <a:bodyPr/>
          <a:lstStyle>
            <a:lvl1pPr>
              <a:defRPr/>
            </a:lvl1pPr>
            <a:extLst/>
          </a:lstStyle>
          <a:p>
            <a:pPr>
              <a:defRPr/>
            </a:pPr>
            <a:endParaRPr lang="pl-PL"/>
          </a:p>
        </p:txBody>
      </p:sp>
      <p:sp>
        <p:nvSpPr>
          <p:cNvPr id="6" name="Symbol zastępczy numeru slajdu 5"/>
          <p:cNvSpPr>
            <a:spLocks noGrp="1"/>
          </p:cNvSpPr>
          <p:nvPr>
            <p:ph type="sldNum" sz="quarter" idx="12"/>
          </p:nvPr>
        </p:nvSpPr>
        <p:spPr>
          <a:xfrm>
            <a:off x="6254750" y="6553200"/>
            <a:ext cx="587375" cy="228600"/>
          </a:xfrm>
        </p:spPr>
        <p:txBody>
          <a:bodyPr/>
          <a:lstStyle>
            <a:lvl1pPr>
              <a:defRPr smtClean="0"/>
            </a:lvl1pPr>
          </a:lstStyle>
          <a:p>
            <a:pPr>
              <a:defRPr/>
            </a:pPr>
            <a:fld id="{FFC4B3C7-C7A8-43CD-AA33-E85DAD3886D9}" type="slidenum">
              <a:rPr lang="pl-PL" altLang="pl-PL"/>
              <a:pPr>
                <a:defRPr/>
              </a:pPr>
              <a:t>‹#›</a:t>
            </a:fld>
            <a:endParaRPr lang="pl-PL" altLang="pl-PL"/>
          </a:p>
        </p:txBody>
      </p:sp>
    </p:spTree>
  </p:cSld>
  <p:clrMapOvr>
    <a:masterClrMapping/>
  </p:clrMapOvr>
  <p:transition spd="med">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lang="pl-PL" smtClean="0"/>
              <a:t>Kliknij, aby edytować styl</a:t>
            </a:r>
            <a:endParaRPr lang="en-US"/>
          </a:p>
        </p:txBody>
      </p:sp>
      <p:sp>
        <p:nvSpPr>
          <p:cNvPr id="3" name="Symbol zastępczy zawartości 2"/>
          <p:cNvSpPr>
            <a:spLocks noGrp="1"/>
          </p:cNvSpPr>
          <p:nvPr>
            <p:ph idx="1"/>
          </p:nvPr>
        </p:nvSpPr>
        <p:spPr/>
        <p:txBody>
          <a:bodyPr/>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26"/>
          <p:cNvSpPr>
            <a:spLocks noGrp="1"/>
          </p:cNvSpPr>
          <p:nvPr>
            <p:ph type="dt" sz="half" idx="10"/>
          </p:nvPr>
        </p:nvSpPr>
        <p:spPr/>
        <p:txBody>
          <a:bodyPr/>
          <a:lstStyle>
            <a:lvl1pPr>
              <a:defRPr/>
            </a:lvl1pPr>
          </a:lstStyle>
          <a:p>
            <a:pPr>
              <a:defRPr/>
            </a:pPr>
            <a:fld id="{310F0169-4200-49FF-8D8F-298BDBAC387C}" type="datetimeFigureOut">
              <a:rPr lang="pl-PL"/>
              <a:pPr>
                <a:defRPr/>
              </a:pPr>
              <a:t>17.12.2019</a:t>
            </a:fld>
            <a:endParaRPr lang="pl-PL"/>
          </a:p>
        </p:txBody>
      </p:sp>
      <p:sp>
        <p:nvSpPr>
          <p:cNvPr id="5" name="Symbol zastępczy stopki 3"/>
          <p:cNvSpPr>
            <a:spLocks noGrp="1"/>
          </p:cNvSpPr>
          <p:nvPr>
            <p:ph type="ftr" sz="quarter" idx="11"/>
          </p:nvPr>
        </p:nvSpPr>
        <p:spPr/>
        <p:txBody>
          <a:bodyPr/>
          <a:lstStyle>
            <a:lvl1pPr>
              <a:defRPr/>
            </a:lvl1pPr>
          </a:lstStyle>
          <a:p>
            <a:pPr>
              <a:defRPr/>
            </a:pPr>
            <a:endParaRPr lang="pl-PL"/>
          </a:p>
        </p:txBody>
      </p:sp>
      <p:sp>
        <p:nvSpPr>
          <p:cNvPr id="6" name="Symbol zastępczy numeru slajdu 15"/>
          <p:cNvSpPr>
            <a:spLocks noGrp="1"/>
          </p:cNvSpPr>
          <p:nvPr>
            <p:ph type="sldNum" sz="quarter" idx="12"/>
          </p:nvPr>
        </p:nvSpPr>
        <p:spPr/>
        <p:txBody>
          <a:bodyPr/>
          <a:lstStyle>
            <a:lvl1pPr>
              <a:defRPr/>
            </a:lvl1pPr>
          </a:lstStyle>
          <a:p>
            <a:pPr>
              <a:defRPr/>
            </a:pPr>
            <a:fld id="{1BF6FFB3-8606-4E2C-BF18-1A3616F13CC4}" type="slidenum">
              <a:rPr lang="pl-PL" altLang="pl-PL"/>
              <a:pPr>
                <a:defRPr/>
              </a:pPr>
              <a:t>‹#›</a:t>
            </a:fld>
            <a:endParaRPr lang="pl-PL" altLang="pl-PL"/>
          </a:p>
        </p:txBody>
      </p:sp>
    </p:spTree>
  </p:cSld>
  <p:clrMapOvr>
    <a:masterClrMapping/>
  </p:clrMapOvr>
  <p:transition spd="med">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66800" y="2821837"/>
            <a:ext cx="6255488" cy="1362075"/>
          </a:xfrm>
        </p:spPr>
        <p:txBody>
          <a:bodyPr anchor="t"/>
          <a:lstStyle>
            <a:lvl1pPr algn="r">
              <a:buNone/>
              <a:defRPr sz="4200" b="1" cap="all"/>
            </a:lvl1pPr>
            <a:extLst/>
          </a:lstStyle>
          <a:p>
            <a:r>
              <a:rPr lang="pl-PL" smtClean="0"/>
              <a:t>Kliknij, aby edytować styl</a:t>
            </a:r>
            <a:endParaRPr lang="en-US"/>
          </a:p>
        </p:txBody>
      </p:sp>
      <p:sp>
        <p:nvSpPr>
          <p:cNvPr id="3" name="Symbol zastępczy tekst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l-PL" smtClean="0"/>
              <a:t>Kliknij, aby edytować style wzorca tekstu</a:t>
            </a:r>
          </a:p>
        </p:txBody>
      </p:sp>
      <p:sp>
        <p:nvSpPr>
          <p:cNvPr id="4" name="Symbol zastępczy daty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7F893586-73E5-4934-8DEB-B93079C69D71}" type="datetimeFigureOut">
              <a:rPr lang="pl-PL"/>
              <a:pPr>
                <a:defRPr/>
              </a:pPr>
              <a:t>17.12.2019</a:t>
            </a:fld>
            <a:endParaRPr lang="pl-PL"/>
          </a:p>
        </p:txBody>
      </p:sp>
      <p:sp>
        <p:nvSpPr>
          <p:cNvPr id="5" name="Symbol zastępczy stopki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pl-PL"/>
          </a:p>
        </p:txBody>
      </p:sp>
      <p:sp>
        <p:nvSpPr>
          <p:cNvPr id="6" name="Symbol zastępczy numeru slajdu 5"/>
          <p:cNvSpPr>
            <a:spLocks noGrp="1"/>
          </p:cNvSpPr>
          <p:nvPr>
            <p:ph type="sldNum" sz="quarter" idx="12"/>
          </p:nvPr>
        </p:nvSpPr>
        <p:spPr>
          <a:xfrm>
            <a:off x="6734175" y="6554788"/>
            <a:ext cx="587375" cy="228600"/>
          </a:xfrm>
        </p:spPr>
        <p:txBody>
          <a:bodyPr/>
          <a:lstStyle>
            <a:lvl1pPr>
              <a:defRPr smtClean="0"/>
            </a:lvl1pPr>
          </a:lstStyle>
          <a:p>
            <a:pPr>
              <a:defRPr/>
            </a:pPr>
            <a:fld id="{5B2D2854-72AA-4CBE-805B-F8E967395881}" type="slidenum">
              <a:rPr lang="pl-PL" altLang="pl-PL"/>
              <a:pPr>
                <a:defRPr/>
              </a:pPr>
              <a:t>‹#›</a:t>
            </a:fld>
            <a:endParaRPr lang="pl-PL" altLang="pl-PL"/>
          </a:p>
        </p:txBody>
      </p:sp>
    </p:spTree>
  </p:cSld>
  <p:clrMapOvr>
    <a:overrideClrMapping bg1="lt1" tx1="dk1" bg2="lt2" tx2="dk2" accent1="accent1" accent2="accent2" accent3="accent3" accent4="accent4" accent5="accent5" accent6="accent6" hlink="hlink" folHlink="folHlink"/>
  </p:clrMapOvr>
  <p:transition spd="med">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lang="pl-PL" smtClean="0"/>
              <a:t>Kliknij, aby edytować styl</a:t>
            </a:r>
            <a:endParaRPr lang="en-US"/>
          </a:p>
        </p:txBody>
      </p:sp>
      <p:sp>
        <p:nvSpPr>
          <p:cNvPr id="3" name="Symbol zastępczy zawartości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26"/>
          <p:cNvSpPr>
            <a:spLocks noGrp="1"/>
          </p:cNvSpPr>
          <p:nvPr>
            <p:ph type="dt" sz="half" idx="10"/>
          </p:nvPr>
        </p:nvSpPr>
        <p:spPr/>
        <p:txBody>
          <a:bodyPr/>
          <a:lstStyle>
            <a:lvl1pPr>
              <a:defRPr/>
            </a:lvl1pPr>
          </a:lstStyle>
          <a:p>
            <a:pPr>
              <a:defRPr/>
            </a:pPr>
            <a:fld id="{9879D6B5-9A93-4393-807A-E83A67B78D7B}" type="datetimeFigureOut">
              <a:rPr lang="pl-PL"/>
              <a:pPr>
                <a:defRPr/>
              </a:pPr>
              <a:t>17.12.2019</a:t>
            </a:fld>
            <a:endParaRPr lang="pl-PL"/>
          </a:p>
        </p:txBody>
      </p:sp>
      <p:sp>
        <p:nvSpPr>
          <p:cNvPr id="6" name="Symbol zastępczy stopki 3"/>
          <p:cNvSpPr>
            <a:spLocks noGrp="1"/>
          </p:cNvSpPr>
          <p:nvPr>
            <p:ph type="ftr" sz="quarter" idx="11"/>
          </p:nvPr>
        </p:nvSpPr>
        <p:spPr/>
        <p:txBody>
          <a:bodyPr/>
          <a:lstStyle>
            <a:lvl1pPr>
              <a:defRPr/>
            </a:lvl1pPr>
          </a:lstStyle>
          <a:p>
            <a:pPr>
              <a:defRPr/>
            </a:pPr>
            <a:endParaRPr lang="pl-PL"/>
          </a:p>
        </p:txBody>
      </p:sp>
      <p:sp>
        <p:nvSpPr>
          <p:cNvPr id="7" name="Symbol zastępczy numeru slajdu 15"/>
          <p:cNvSpPr>
            <a:spLocks noGrp="1"/>
          </p:cNvSpPr>
          <p:nvPr>
            <p:ph type="sldNum" sz="quarter" idx="12"/>
          </p:nvPr>
        </p:nvSpPr>
        <p:spPr/>
        <p:txBody>
          <a:bodyPr/>
          <a:lstStyle>
            <a:lvl1pPr>
              <a:defRPr/>
            </a:lvl1pPr>
          </a:lstStyle>
          <a:p>
            <a:pPr>
              <a:defRPr/>
            </a:pPr>
            <a:fld id="{400D9ACA-90C5-4BF9-99BA-DD7D7BDB991F}" type="slidenum">
              <a:rPr lang="pl-PL" altLang="pl-PL"/>
              <a:pPr>
                <a:defRPr/>
              </a:pPr>
              <a:t>‹#›</a:t>
            </a:fld>
            <a:endParaRPr lang="pl-PL" altLang="pl-PL"/>
          </a:p>
        </p:txBody>
      </p:sp>
    </p:spTree>
  </p:cSld>
  <p:clrMapOvr>
    <a:masterClrMapping/>
  </p:clrMapOvr>
  <p:transition spd="med">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lvl1pPr>
              <a:defRPr/>
            </a:lvl1pPr>
            <a:extLst/>
          </a:lstStyle>
          <a:p>
            <a:r>
              <a:rPr lang="pl-PL" smtClean="0"/>
              <a:t>Kliknij, aby edytować styl</a:t>
            </a:r>
            <a:endParaRPr lang="en-US"/>
          </a:p>
        </p:txBody>
      </p:sp>
      <p:sp>
        <p:nvSpPr>
          <p:cNvPr id="3" name="Symbol zastępczy tekst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pl-PL" smtClean="0"/>
              <a:t>Kliknij, aby edytować style wzorca tekstu</a:t>
            </a:r>
          </a:p>
        </p:txBody>
      </p:sp>
      <p:sp>
        <p:nvSpPr>
          <p:cNvPr id="4" name="Symbol zastępczy tekst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pl-PL" smtClean="0"/>
              <a:t>Kliknij, aby edytować style wzorca tekstu</a:t>
            </a:r>
          </a:p>
        </p:txBody>
      </p:sp>
      <p:sp>
        <p:nvSpPr>
          <p:cNvPr id="5" name="Symbol zastępczy zawartości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26"/>
          <p:cNvSpPr>
            <a:spLocks noGrp="1"/>
          </p:cNvSpPr>
          <p:nvPr>
            <p:ph type="dt" sz="half" idx="10"/>
          </p:nvPr>
        </p:nvSpPr>
        <p:spPr/>
        <p:txBody>
          <a:bodyPr/>
          <a:lstStyle>
            <a:lvl1pPr>
              <a:defRPr/>
            </a:lvl1pPr>
          </a:lstStyle>
          <a:p>
            <a:pPr>
              <a:defRPr/>
            </a:pPr>
            <a:fld id="{F7DB75C4-04E2-471B-8D7E-9EA551B69B7B}" type="datetimeFigureOut">
              <a:rPr lang="pl-PL"/>
              <a:pPr>
                <a:defRPr/>
              </a:pPr>
              <a:t>17.12.2019</a:t>
            </a:fld>
            <a:endParaRPr lang="pl-PL"/>
          </a:p>
        </p:txBody>
      </p:sp>
      <p:sp>
        <p:nvSpPr>
          <p:cNvPr id="8" name="Symbol zastępczy stopki 3"/>
          <p:cNvSpPr>
            <a:spLocks noGrp="1"/>
          </p:cNvSpPr>
          <p:nvPr>
            <p:ph type="ftr" sz="quarter" idx="11"/>
          </p:nvPr>
        </p:nvSpPr>
        <p:spPr/>
        <p:txBody>
          <a:bodyPr/>
          <a:lstStyle>
            <a:lvl1pPr>
              <a:defRPr/>
            </a:lvl1pPr>
          </a:lstStyle>
          <a:p>
            <a:pPr>
              <a:defRPr/>
            </a:pPr>
            <a:endParaRPr lang="pl-PL"/>
          </a:p>
        </p:txBody>
      </p:sp>
      <p:sp>
        <p:nvSpPr>
          <p:cNvPr id="9" name="Symbol zastępczy numeru slajdu 15"/>
          <p:cNvSpPr>
            <a:spLocks noGrp="1"/>
          </p:cNvSpPr>
          <p:nvPr>
            <p:ph type="sldNum" sz="quarter" idx="12"/>
          </p:nvPr>
        </p:nvSpPr>
        <p:spPr/>
        <p:txBody>
          <a:bodyPr/>
          <a:lstStyle>
            <a:lvl1pPr>
              <a:defRPr/>
            </a:lvl1pPr>
          </a:lstStyle>
          <a:p>
            <a:pPr>
              <a:defRPr/>
            </a:pPr>
            <a:fld id="{1319D987-C1B6-4602-A5D5-0B3AB347CA6E}" type="slidenum">
              <a:rPr lang="pl-PL" altLang="pl-PL"/>
              <a:pPr>
                <a:defRPr/>
              </a:pPr>
              <a:t>‹#›</a:t>
            </a:fld>
            <a:endParaRPr lang="pl-PL" altLang="pl-PL"/>
          </a:p>
        </p:txBody>
      </p:sp>
    </p:spTree>
  </p:cSld>
  <p:clrMapOvr>
    <a:masterClrMapping/>
  </p:clrMapOvr>
  <p:transition spd="med">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lang="pl-PL" smtClean="0"/>
              <a:t>Kliknij, aby edytować styl</a:t>
            </a:r>
            <a:endParaRPr lang="en-US"/>
          </a:p>
        </p:txBody>
      </p:sp>
      <p:sp>
        <p:nvSpPr>
          <p:cNvPr id="3" name="Symbol zastępczy daty 26"/>
          <p:cNvSpPr>
            <a:spLocks noGrp="1"/>
          </p:cNvSpPr>
          <p:nvPr>
            <p:ph type="dt" sz="half" idx="10"/>
          </p:nvPr>
        </p:nvSpPr>
        <p:spPr/>
        <p:txBody>
          <a:bodyPr/>
          <a:lstStyle>
            <a:lvl1pPr>
              <a:defRPr/>
            </a:lvl1pPr>
          </a:lstStyle>
          <a:p>
            <a:pPr>
              <a:defRPr/>
            </a:pPr>
            <a:fld id="{63BE0F7E-2309-42FB-AD35-53AFDDF816F7}" type="datetimeFigureOut">
              <a:rPr lang="pl-PL"/>
              <a:pPr>
                <a:defRPr/>
              </a:pPr>
              <a:t>17.12.2019</a:t>
            </a:fld>
            <a:endParaRPr lang="pl-PL"/>
          </a:p>
        </p:txBody>
      </p:sp>
      <p:sp>
        <p:nvSpPr>
          <p:cNvPr id="4" name="Symbol zastępczy stopki 3"/>
          <p:cNvSpPr>
            <a:spLocks noGrp="1"/>
          </p:cNvSpPr>
          <p:nvPr>
            <p:ph type="ftr" sz="quarter" idx="11"/>
          </p:nvPr>
        </p:nvSpPr>
        <p:spPr/>
        <p:txBody>
          <a:bodyPr/>
          <a:lstStyle>
            <a:lvl1pPr>
              <a:defRPr/>
            </a:lvl1pPr>
          </a:lstStyle>
          <a:p>
            <a:pPr>
              <a:defRPr/>
            </a:pPr>
            <a:endParaRPr lang="pl-PL"/>
          </a:p>
        </p:txBody>
      </p:sp>
      <p:sp>
        <p:nvSpPr>
          <p:cNvPr id="5" name="Symbol zastępczy numeru slajdu 15"/>
          <p:cNvSpPr>
            <a:spLocks noGrp="1"/>
          </p:cNvSpPr>
          <p:nvPr>
            <p:ph type="sldNum" sz="quarter" idx="12"/>
          </p:nvPr>
        </p:nvSpPr>
        <p:spPr/>
        <p:txBody>
          <a:bodyPr/>
          <a:lstStyle>
            <a:lvl1pPr>
              <a:defRPr/>
            </a:lvl1pPr>
          </a:lstStyle>
          <a:p>
            <a:pPr>
              <a:defRPr/>
            </a:pPr>
            <a:fld id="{7683F31E-F28F-4F9E-8B86-43889BA3F3DF}" type="slidenum">
              <a:rPr lang="pl-PL" altLang="pl-PL"/>
              <a:pPr>
                <a:defRPr/>
              </a:pPr>
              <a:t>‹#›</a:t>
            </a:fld>
            <a:endParaRPr lang="pl-PL" altLang="pl-PL"/>
          </a:p>
        </p:txBody>
      </p:sp>
    </p:spTree>
  </p:cSld>
  <p:clrMapOvr>
    <a:masterClrMapping/>
  </p:clrMapOvr>
  <p:transition spd="med">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26"/>
          <p:cNvSpPr>
            <a:spLocks noGrp="1"/>
          </p:cNvSpPr>
          <p:nvPr>
            <p:ph type="dt" sz="half" idx="10"/>
          </p:nvPr>
        </p:nvSpPr>
        <p:spPr/>
        <p:txBody>
          <a:bodyPr/>
          <a:lstStyle>
            <a:lvl1pPr>
              <a:defRPr/>
            </a:lvl1pPr>
          </a:lstStyle>
          <a:p>
            <a:pPr>
              <a:defRPr/>
            </a:pPr>
            <a:fld id="{4CA56B0E-85D9-4723-9F5F-A0CF067D0261}" type="datetimeFigureOut">
              <a:rPr lang="pl-PL"/>
              <a:pPr>
                <a:defRPr/>
              </a:pPr>
              <a:t>17.12.2019</a:t>
            </a:fld>
            <a:endParaRPr lang="pl-PL"/>
          </a:p>
        </p:txBody>
      </p:sp>
      <p:sp>
        <p:nvSpPr>
          <p:cNvPr id="3" name="Symbol zastępczy stopki 3"/>
          <p:cNvSpPr>
            <a:spLocks noGrp="1"/>
          </p:cNvSpPr>
          <p:nvPr>
            <p:ph type="ftr" sz="quarter" idx="11"/>
          </p:nvPr>
        </p:nvSpPr>
        <p:spPr/>
        <p:txBody>
          <a:bodyPr/>
          <a:lstStyle>
            <a:lvl1pPr>
              <a:defRPr/>
            </a:lvl1pPr>
          </a:lstStyle>
          <a:p>
            <a:pPr>
              <a:defRPr/>
            </a:pPr>
            <a:endParaRPr lang="pl-PL"/>
          </a:p>
        </p:txBody>
      </p:sp>
      <p:sp>
        <p:nvSpPr>
          <p:cNvPr id="4" name="Symbol zastępczy numeru slajdu 15"/>
          <p:cNvSpPr>
            <a:spLocks noGrp="1"/>
          </p:cNvSpPr>
          <p:nvPr>
            <p:ph type="sldNum" sz="quarter" idx="12"/>
          </p:nvPr>
        </p:nvSpPr>
        <p:spPr/>
        <p:txBody>
          <a:bodyPr/>
          <a:lstStyle>
            <a:lvl1pPr>
              <a:defRPr/>
            </a:lvl1pPr>
          </a:lstStyle>
          <a:p>
            <a:pPr>
              <a:defRPr/>
            </a:pPr>
            <a:fld id="{FCFE7780-6770-4CBB-820C-57CF22FEAF36}" type="slidenum">
              <a:rPr lang="pl-PL" altLang="pl-PL"/>
              <a:pPr>
                <a:defRPr/>
              </a:pPr>
              <a:t>‹#›</a:t>
            </a:fld>
            <a:endParaRPr lang="pl-PL" altLang="pl-PL"/>
          </a:p>
        </p:txBody>
      </p:sp>
    </p:spTree>
  </p:cSld>
  <p:clrMapOvr>
    <a:masterClrMapping/>
  </p:clrMapOvr>
  <p:transition spd="med">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pl-PL" smtClean="0"/>
              <a:t>Kliknij, aby edytować styl</a:t>
            </a:r>
            <a:endParaRPr lang="en-US"/>
          </a:p>
        </p:txBody>
      </p:sp>
      <p:sp>
        <p:nvSpPr>
          <p:cNvPr id="3" name="Symbol zastępczy tekstu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pl-PL" smtClean="0"/>
              <a:t>Kliknij, aby edytować style wzorca tekstu</a:t>
            </a:r>
          </a:p>
        </p:txBody>
      </p:sp>
      <p:sp>
        <p:nvSpPr>
          <p:cNvPr id="4" name="Symbol zastępczy zawartości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26"/>
          <p:cNvSpPr>
            <a:spLocks noGrp="1"/>
          </p:cNvSpPr>
          <p:nvPr>
            <p:ph type="dt" sz="half" idx="10"/>
          </p:nvPr>
        </p:nvSpPr>
        <p:spPr/>
        <p:txBody>
          <a:bodyPr/>
          <a:lstStyle>
            <a:lvl1pPr>
              <a:defRPr/>
            </a:lvl1pPr>
          </a:lstStyle>
          <a:p>
            <a:pPr>
              <a:defRPr/>
            </a:pPr>
            <a:fld id="{2327210D-183E-4A65-9BC0-18EFBDA24480}" type="datetimeFigureOut">
              <a:rPr lang="pl-PL"/>
              <a:pPr>
                <a:defRPr/>
              </a:pPr>
              <a:t>17.12.2019</a:t>
            </a:fld>
            <a:endParaRPr lang="pl-PL"/>
          </a:p>
        </p:txBody>
      </p:sp>
      <p:sp>
        <p:nvSpPr>
          <p:cNvPr id="6" name="Symbol zastępczy stopki 3"/>
          <p:cNvSpPr>
            <a:spLocks noGrp="1"/>
          </p:cNvSpPr>
          <p:nvPr>
            <p:ph type="ftr" sz="quarter" idx="11"/>
          </p:nvPr>
        </p:nvSpPr>
        <p:spPr/>
        <p:txBody>
          <a:bodyPr/>
          <a:lstStyle>
            <a:lvl1pPr>
              <a:defRPr/>
            </a:lvl1pPr>
          </a:lstStyle>
          <a:p>
            <a:pPr>
              <a:defRPr/>
            </a:pPr>
            <a:endParaRPr lang="pl-PL"/>
          </a:p>
        </p:txBody>
      </p:sp>
      <p:sp>
        <p:nvSpPr>
          <p:cNvPr id="7" name="Symbol zastępczy numeru slajdu 15"/>
          <p:cNvSpPr>
            <a:spLocks noGrp="1"/>
          </p:cNvSpPr>
          <p:nvPr>
            <p:ph type="sldNum" sz="quarter" idx="12"/>
          </p:nvPr>
        </p:nvSpPr>
        <p:spPr/>
        <p:txBody>
          <a:bodyPr/>
          <a:lstStyle>
            <a:lvl1pPr>
              <a:defRPr/>
            </a:lvl1pPr>
          </a:lstStyle>
          <a:p>
            <a:pPr>
              <a:defRPr/>
            </a:pPr>
            <a:fld id="{BC5E0E02-DF88-412D-8A70-CCE2E6ECA10E}" type="slidenum">
              <a:rPr lang="pl-PL" altLang="pl-PL"/>
              <a:pPr>
                <a:defRPr/>
              </a:pPr>
              <a:t>‹#›</a:t>
            </a:fld>
            <a:endParaRPr lang="pl-PL" altLang="pl-PL"/>
          </a:p>
        </p:txBody>
      </p:sp>
    </p:spTree>
  </p:cSld>
  <p:clrMapOvr>
    <a:masterClrMapping/>
  </p:clrMapOvr>
  <p:transition spd="med">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5" name="Prostokąt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6" name="Prostokąt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ytuł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pl-PL" smtClean="0"/>
              <a:t>Kliknij, aby edytować styl</a:t>
            </a:r>
            <a:endParaRPr lang="en-US" dirty="0"/>
          </a:p>
        </p:txBody>
      </p:sp>
      <p:sp>
        <p:nvSpPr>
          <p:cNvPr id="4" name="Symbol zastępczy tekstu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pl-PL" smtClean="0"/>
              <a:t>Kliknij, aby edytować style wzorca tekstu</a:t>
            </a:r>
          </a:p>
        </p:txBody>
      </p:sp>
      <p:sp>
        <p:nvSpPr>
          <p:cNvPr id="10" name="Symbol zastępczy obraz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pl-PL" noProof="0" smtClean="0"/>
              <a:t>Kliknij ikonę, aby dodać obraz</a:t>
            </a:r>
            <a:endParaRPr lang="en-US" noProof="0" dirty="0"/>
          </a:p>
        </p:txBody>
      </p:sp>
      <p:sp>
        <p:nvSpPr>
          <p:cNvPr id="7" name="Symbol zastępczy daty 4"/>
          <p:cNvSpPr>
            <a:spLocks noGrp="1"/>
          </p:cNvSpPr>
          <p:nvPr>
            <p:ph type="dt" sz="half" idx="10"/>
          </p:nvPr>
        </p:nvSpPr>
        <p:spPr/>
        <p:txBody>
          <a:bodyPr/>
          <a:lstStyle>
            <a:lvl1pPr>
              <a:defRPr/>
            </a:lvl1pPr>
            <a:extLst/>
          </a:lstStyle>
          <a:p>
            <a:pPr>
              <a:defRPr/>
            </a:pPr>
            <a:fld id="{1E2CCD41-292C-42FB-8D6E-A941DDCFF86F}" type="datetimeFigureOut">
              <a:rPr lang="pl-PL"/>
              <a:pPr>
                <a:defRPr/>
              </a:pPr>
              <a:t>17.12.2019</a:t>
            </a:fld>
            <a:endParaRPr lang="pl-PL"/>
          </a:p>
        </p:txBody>
      </p:sp>
      <p:sp>
        <p:nvSpPr>
          <p:cNvPr id="8" name="Symbol zastępczy stopki 5"/>
          <p:cNvSpPr>
            <a:spLocks noGrp="1"/>
          </p:cNvSpPr>
          <p:nvPr>
            <p:ph type="ftr" sz="quarter" idx="11"/>
          </p:nvPr>
        </p:nvSpPr>
        <p:spPr/>
        <p:txBody>
          <a:bodyPr/>
          <a:lstStyle>
            <a:lvl1pPr>
              <a:defRPr/>
            </a:lvl1pPr>
            <a:extLst/>
          </a:lstStyle>
          <a:p>
            <a:pPr>
              <a:defRPr/>
            </a:pPr>
            <a:endParaRPr lang="pl-PL"/>
          </a:p>
        </p:txBody>
      </p:sp>
      <p:sp>
        <p:nvSpPr>
          <p:cNvPr id="9" name="Symbol zastępczy numeru slajdu 6"/>
          <p:cNvSpPr>
            <a:spLocks noGrp="1"/>
          </p:cNvSpPr>
          <p:nvPr>
            <p:ph type="sldNum" sz="quarter" idx="12"/>
          </p:nvPr>
        </p:nvSpPr>
        <p:spPr/>
        <p:txBody>
          <a:bodyPr/>
          <a:lstStyle>
            <a:lvl1pPr>
              <a:defRPr smtClean="0"/>
            </a:lvl1pPr>
          </a:lstStyle>
          <a:p>
            <a:pPr>
              <a:defRPr/>
            </a:pPr>
            <a:fld id="{D3A6E380-44EF-4BFA-B12A-A6C2AD5E15AE}" type="slidenum">
              <a:rPr lang="pl-PL" altLang="pl-PL"/>
              <a:pPr>
                <a:defRPr/>
              </a:pPr>
              <a:t>‹#›</a:t>
            </a:fld>
            <a:endParaRPr lang="pl-PL" altLang="pl-PL"/>
          </a:p>
        </p:txBody>
      </p:sp>
    </p:spTree>
  </p:cSld>
  <p:clrMapOvr>
    <a:overrideClrMapping bg1="dk1" tx1="lt1" bg2="dk2" tx2="lt2" accent1="accent1" accent2="accent2" accent3="accent3" accent4="accent4" accent5="accent5" accent6="accent6" hlink="hlink" folHlink="folHlink"/>
  </p:clrMapOvr>
  <p:transition spd="med">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Prostokąt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Symbol zastępczy tytułu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pl-PL" smtClean="0"/>
              <a:t>Kliknij, aby edytować styl</a:t>
            </a:r>
            <a:endParaRPr lang="en-US"/>
          </a:p>
        </p:txBody>
      </p:sp>
      <p:sp>
        <p:nvSpPr>
          <p:cNvPr id="1030" name="Symbol zastępczy tekstu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27" name="Symbol zastępczy daty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latin typeface="Arial" charset="0"/>
                <a:cs typeface="Arial" charset="0"/>
              </a:defRPr>
            </a:lvl1pPr>
            <a:extLst/>
          </a:lstStyle>
          <a:p>
            <a:pPr>
              <a:defRPr/>
            </a:pPr>
            <a:fld id="{FE833C68-7D49-4FC1-ABC6-485416A423D2}" type="datetimeFigureOut">
              <a:rPr lang="pl-PL"/>
              <a:pPr>
                <a:defRPr/>
              </a:pPr>
              <a:t>17.12.2019</a:t>
            </a:fld>
            <a:endParaRPr lang="pl-PL"/>
          </a:p>
        </p:txBody>
      </p:sp>
      <p:sp>
        <p:nvSpPr>
          <p:cNvPr id="4" name="Symbol zastępczy stopki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latin typeface="Arial" charset="0"/>
                <a:cs typeface="Arial" charset="0"/>
              </a:defRPr>
            </a:lvl1pPr>
            <a:extLst/>
          </a:lstStyle>
          <a:p>
            <a:pPr>
              <a:defRPr/>
            </a:pPr>
            <a:endParaRPr lang="pl-PL"/>
          </a:p>
        </p:txBody>
      </p:sp>
      <p:sp>
        <p:nvSpPr>
          <p:cNvPr id="16" name="Symbol zastępczy numeru slajdu 15"/>
          <p:cNvSpPr>
            <a:spLocks noGrp="1"/>
          </p:cNvSpPr>
          <p:nvPr>
            <p:ph type="sldNum" sz="quarter" idx="4"/>
          </p:nvPr>
        </p:nvSpPr>
        <p:spPr>
          <a:xfrm>
            <a:off x="6251575" y="6556375"/>
            <a:ext cx="588963" cy="228600"/>
          </a:xfrm>
          <a:prstGeom prst="rect">
            <a:avLst/>
          </a:prstGeom>
        </p:spPr>
        <p:txBody>
          <a:bodyPr vert="horz" wrap="square" lIns="0" tIns="0" rIns="0" bIns="0" numCol="1" anchor="b" anchorCtr="0" compatLnSpc="1">
            <a:prstTxWarp prst="textNoShape">
              <a:avLst/>
            </a:prstTxWarp>
          </a:bodyPr>
          <a:lstStyle>
            <a:lvl1pPr algn="r" eaLnBrk="1" hangingPunct="1">
              <a:defRPr sz="1100" smtClean="0">
                <a:solidFill>
                  <a:schemeClr val="tx2"/>
                </a:solidFill>
              </a:defRPr>
            </a:lvl1pPr>
          </a:lstStyle>
          <a:p>
            <a:pPr>
              <a:defRPr/>
            </a:pPr>
            <a:fld id="{17B043D9-E4F5-4556-A4D2-20B7A4E3B6D6}"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7267" r:id="rId1"/>
    <p:sldLayoutId id="2147487260" r:id="rId2"/>
    <p:sldLayoutId id="2147487268" r:id="rId3"/>
    <p:sldLayoutId id="2147487261" r:id="rId4"/>
    <p:sldLayoutId id="2147487262" r:id="rId5"/>
    <p:sldLayoutId id="2147487263" r:id="rId6"/>
    <p:sldLayoutId id="2147487264" r:id="rId7"/>
    <p:sldLayoutId id="2147487265" r:id="rId8"/>
    <p:sldLayoutId id="2147487269" r:id="rId9"/>
    <p:sldLayoutId id="2147487266" r:id="rId10"/>
    <p:sldLayoutId id="2147487270" r:id="rId11"/>
  </p:sldLayoutIdLst>
  <p:transition spd="med">
    <p:pull dir="ru"/>
  </p:transition>
  <p:timing>
    <p:tnLst>
      <p:par>
        <p:cTn id="1" dur="indefinite" restart="never" nodeType="tmRoot"/>
      </p:par>
    </p:tnLst>
  </p:timing>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846648"/>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846648"/>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846648"/>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846648"/>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Wykres_programu_Microsoft_Office_Excel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Wykres_programu_Microsoft_Office_Excel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Wykres_programu_Microsoft_Office_Excel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Wykres_programu_Microsoft_Office_Excel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Wykres_programu_Microsoft_Office_Excel5.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Wykres_programu_Microsoft_Office_Excel6.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Wykres_programu_Microsoft_Office_Excel7.xl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Wykres_programu_Microsoft_Office_Excel8.xl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Wykres_programu_Microsoft_Office_Excel9.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Wykres_programu_Microsoft_Office_Excel10.xl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Wykres_programu_Microsoft_Office_Excel11.xl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Wykres_programu_Microsoft_Office_Excel12.xls"/><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Wykres_programu_Microsoft_Office_Excel13.xls"/><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Wykres_programu_Microsoft_Office_Excel14.xls"/><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Wykres_programu_Microsoft_Office_Excel15.xls"/><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ytuł 1"/>
          <p:cNvSpPr>
            <a:spLocks noGrp="1"/>
          </p:cNvSpPr>
          <p:nvPr>
            <p:ph type="ctrTitle"/>
          </p:nvPr>
        </p:nvSpPr>
        <p:spPr>
          <a:xfrm>
            <a:off x="395288" y="1196975"/>
            <a:ext cx="8491537" cy="2016125"/>
          </a:xfrm>
        </p:spPr>
        <p:txBody>
          <a:bodyPr/>
          <a:lstStyle/>
          <a:p>
            <a:pPr eaLnBrk="1" fontAlgn="auto" hangingPunct="1">
              <a:spcAft>
                <a:spcPts val="0"/>
              </a:spcAft>
              <a:defRPr/>
            </a:pPr>
            <a:r>
              <a:rPr lang="pl-PL" altLang="pl-PL" sz="3200" dirty="0" smtClean="0">
                <a:solidFill>
                  <a:schemeClr val="tx2"/>
                </a:solidFill>
                <a:latin typeface="Tahoma" pitchFamily="34" charset="0"/>
              </a:rPr>
              <a:t/>
            </a:r>
            <a:br>
              <a:rPr lang="pl-PL" altLang="pl-PL" sz="3200" dirty="0" smtClean="0">
                <a:solidFill>
                  <a:schemeClr val="tx2"/>
                </a:solidFill>
                <a:latin typeface="Tahoma" pitchFamily="34" charset="0"/>
              </a:rPr>
            </a:br>
            <a:r>
              <a:rPr lang="pl-PL" altLang="pl-PL" sz="3200" dirty="0" smtClean="0">
                <a:solidFill>
                  <a:schemeClr val="bg1"/>
                </a:solidFill>
                <a:latin typeface="Tahoma" pitchFamily="34" charset="0"/>
              </a:rPr>
              <a:t>Analiza i interpretacja </a:t>
            </a:r>
            <a:br>
              <a:rPr lang="pl-PL" altLang="pl-PL" sz="3200" dirty="0" smtClean="0">
                <a:solidFill>
                  <a:schemeClr val="bg1"/>
                </a:solidFill>
                <a:latin typeface="Tahoma" pitchFamily="34" charset="0"/>
              </a:rPr>
            </a:br>
            <a:r>
              <a:rPr lang="pl-PL" altLang="pl-PL" sz="3200" dirty="0" smtClean="0">
                <a:solidFill>
                  <a:schemeClr val="bg1"/>
                </a:solidFill>
                <a:latin typeface="Tahoma" pitchFamily="34" charset="0"/>
              </a:rPr>
              <a:t>wyników egzaminu Ósmoklasisty </a:t>
            </a:r>
            <a:br>
              <a:rPr lang="pl-PL" altLang="pl-PL" sz="3200" dirty="0" smtClean="0">
                <a:solidFill>
                  <a:schemeClr val="bg1"/>
                </a:solidFill>
                <a:latin typeface="Tahoma" pitchFamily="34" charset="0"/>
              </a:rPr>
            </a:br>
            <a:r>
              <a:rPr lang="pl-PL" altLang="pl-PL" sz="3200" dirty="0" smtClean="0">
                <a:solidFill>
                  <a:schemeClr val="bg1"/>
                </a:solidFill>
                <a:latin typeface="Tahoma" pitchFamily="34" charset="0"/>
              </a:rPr>
              <a:t>w 2019 roku</a:t>
            </a:r>
            <a:br>
              <a:rPr lang="pl-PL" altLang="pl-PL" sz="3200" dirty="0" smtClean="0">
                <a:solidFill>
                  <a:schemeClr val="bg1"/>
                </a:solidFill>
                <a:latin typeface="Tahoma" pitchFamily="34" charset="0"/>
              </a:rPr>
            </a:br>
            <a:endParaRPr lang="pl-PL" altLang="pl-PL" sz="3200" dirty="0" smtClean="0">
              <a:solidFill>
                <a:schemeClr val="bg1"/>
              </a:solidFill>
              <a:latin typeface="Tahoma" pitchFamily="34" charset="0"/>
            </a:endParaRPr>
          </a:p>
        </p:txBody>
      </p:sp>
      <p:sp>
        <p:nvSpPr>
          <p:cNvPr id="6147" name="Podtytuł 2"/>
          <p:cNvSpPr>
            <a:spLocks noGrp="1"/>
          </p:cNvSpPr>
          <p:nvPr>
            <p:ph type="subTitle" idx="1"/>
          </p:nvPr>
        </p:nvSpPr>
        <p:spPr>
          <a:xfrm>
            <a:off x="387350" y="3716338"/>
            <a:ext cx="8569325" cy="1919287"/>
          </a:xfrm>
        </p:spPr>
        <p:txBody>
          <a:bodyPr/>
          <a:lstStyle/>
          <a:p>
            <a:pPr marL="63500" eaLnBrk="1" hangingPunct="1">
              <a:lnSpc>
                <a:spcPct val="90000"/>
              </a:lnSpc>
            </a:pPr>
            <a:r>
              <a:rPr lang="pl-PL" altLang="pl-PL" sz="3200" b="1" smtClean="0">
                <a:solidFill>
                  <a:schemeClr val="tx1"/>
                </a:solidFill>
                <a:latin typeface="Tahoma" pitchFamily="34" charset="0"/>
              </a:rPr>
              <a:t>Szkoły podstawowe</a:t>
            </a:r>
            <a:br>
              <a:rPr lang="pl-PL" altLang="pl-PL" sz="3200" b="1" smtClean="0">
                <a:solidFill>
                  <a:schemeClr val="tx1"/>
                </a:solidFill>
                <a:latin typeface="Tahoma" pitchFamily="34" charset="0"/>
              </a:rPr>
            </a:br>
            <a:r>
              <a:rPr lang="pl-PL" altLang="pl-PL" sz="3200" b="1" smtClean="0">
                <a:solidFill>
                  <a:schemeClr val="tx1"/>
                </a:solidFill>
                <a:latin typeface="Tahoma" pitchFamily="34" charset="0"/>
              </a:rPr>
              <a:t>miasta Grudziądz</a:t>
            </a:r>
            <a:r>
              <a:rPr lang="pl-PL" altLang="pl-PL" sz="3200" smtClean="0">
                <a:solidFill>
                  <a:srgbClr val="6F6F6F"/>
                </a:solidFill>
                <a:latin typeface="Tahoma" pitchFamily="34" charset="0"/>
              </a:rPr>
              <a:t> </a:t>
            </a:r>
          </a:p>
          <a:p>
            <a:pPr marL="63500" eaLnBrk="1" hangingPunct="1">
              <a:lnSpc>
                <a:spcPct val="90000"/>
              </a:lnSpc>
            </a:pPr>
            <a:endParaRPr lang="pl-PL" altLang="pl-PL" sz="3200" smtClean="0">
              <a:solidFill>
                <a:srgbClr val="6F6F6F"/>
              </a:solidFill>
              <a:latin typeface="Tahoma" pitchFamily="34" charset="0"/>
            </a:endParaRPr>
          </a:p>
        </p:txBody>
      </p:sp>
      <p:sp>
        <p:nvSpPr>
          <p:cNvPr id="6148" name="Prostokąt 6"/>
          <p:cNvSpPr>
            <a:spLocks noChangeArrowheads="1"/>
          </p:cNvSpPr>
          <p:nvPr/>
        </p:nvSpPr>
        <p:spPr bwMode="auto">
          <a:xfrm>
            <a:off x="3708400" y="5988050"/>
            <a:ext cx="2376488" cy="366713"/>
          </a:xfrm>
          <a:prstGeom prst="rect">
            <a:avLst/>
          </a:prstGeom>
          <a:noFill/>
          <a:ln w="9525">
            <a:noFill/>
            <a:miter lim="800000"/>
            <a:headEnd/>
            <a:tailEnd/>
          </a:ln>
        </p:spPr>
        <p:txBody>
          <a:bodyPr>
            <a:spAutoFit/>
          </a:bodyPr>
          <a:lstStyle/>
          <a:p>
            <a:pPr algn="ctr" eaLnBrk="1" hangingPunct="1"/>
            <a:r>
              <a:rPr lang="pl-PL" altLang="pl-PL" b="1">
                <a:solidFill>
                  <a:srgbClr val="A6A6A6"/>
                </a:solidFill>
                <a:latin typeface="Tahoma" pitchFamily="34" charset="0"/>
              </a:rPr>
              <a:t>grudzień 2019</a:t>
            </a:r>
            <a:endParaRPr lang="pl-PL" altLang="pl-PL">
              <a:latin typeface="Georgia" pitchFamily="18" charset="0"/>
            </a:endParaRPr>
          </a:p>
        </p:txBody>
      </p:sp>
    </p:spTree>
  </p:cSld>
  <p:clrMapOvr>
    <a:masterClrMapping/>
  </p:clrMapOvr>
  <p:transition spd="med">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404665"/>
            <a:ext cx="7886700" cy="504056"/>
          </a:xfrm>
        </p:spPr>
        <p:txBody>
          <a:bodyPr/>
          <a:lstStyle/>
          <a:p>
            <a:pPr>
              <a:defRPr/>
            </a:pPr>
            <a:r>
              <a:rPr lang="pl-PL" sz="1800" dirty="0"/>
              <a:t>Opis arkusza </a:t>
            </a:r>
          </a:p>
        </p:txBody>
      </p:sp>
      <p:graphicFrame>
        <p:nvGraphicFramePr>
          <p:cNvPr id="4" name="Symbol zastępczy zawartości 3"/>
          <p:cNvGraphicFramePr>
            <a:graphicFrameLocks noGrp="1"/>
          </p:cNvGraphicFramePr>
          <p:nvPr>
            <p:ph idx="1"/>
          </p:nvPr>
        </p:nvGraphicFramePr>
        <p:xfrm>
          <a:off x="623888" y="1123950"/>
          <a:ext cx="6468392" cy="5041904"/>
        </p:xfrm>
        <a:graphic>
          <a:graphicData uri="http://schemas.openxmlformats.org/drawingml/2006/table">
            <a:tbl>
              <a:tblPr firstRow="1" bandRow="1">
                <a:tableStyleId>{5C22544A-7EE6-4342-B048-85BDC9FD1C3A}</a:tableStyleId>
              </a:tblPr>
              <a:tblGrid>
                <a:gridCol w="6468392"/>
              </a:tblGrid>
              <a:tr h="573880">
                <a:tc>
                  <a:txBody>
                    <a:bodyPr/>
                    <a:lstStyle/>
                    <a:p>
                      <a:r>
                        <a:rPr lang="pl-PL" sz="800" dirty="0" smtClean="0"/>
                        <a:t>Wymagania ogólne zapisane w podstawie</a:t>
                      </a:r>
                      <a:r>
                        <a:rPr lang="pl-PL" sz="800" baseline="0" dirty="0" smtClean="0"/>
                        <a:t> programowej</a:t>
                      </a:r>
                      <a:endParaRPr lang="pl-PL" sz="800" dirty="0"/>
                    </a:p>
                  </a:txBody>
                  <a:tcPr marL="68571" marR="68571" marT="34299" marB="34299"/>
                </a:tc>
              </a:tr>
              <a:tr h="558503">
                <a:tc>
                  <a:txBody>
                    <a:bodyPr/>
                    <a:lstStyle/>
                    <a:p>
                      <a:r>
                        <a:rPr lang="pl-PL" sz="800" dirty="0" smtClean="0"/>
                        <a:t>Realizacja tematu wypowiedzi</a:t>
                      </a:r>
                      <a:endParaRPr lang="pl-PL" sz="800" dirty="0"/>
                    </a:p>
                  </a:txBody>
                  <a:tcPr marL="68571" marR="68571" marT="34299" marB="34299"/>
                </a:tc>
              </a:tr>
              <a:tr h="558503">
                <a:tc>
                  <a:txBody>
                    <a:bodyPr/>
                    <a:lstStyle/>
                    <a:p>
                      <a:r>
                        <a:rPr lang="pl-PL" sz="800" dirty="0" smtClean="0"/>
                        <a:t>Elementy retoryczne / Elementy twórcze</a:t>
                      </a:r>
                      <a:endParaRPr lang="pl-PL" sz="800" dirty="0"/>
                    </a:p>
                  </a:txBody>
                  <a:tcPr marL="68571" marR="68571" marT="34299" marB="34299"/>
                </a:tc>
              </a:tr>
              <a:tr h="558503">
                <a:tc>
                  <a:txBody>
                    <a:bodyPr/>
                    <a:lstStyle/>
                    <a:p>
                      <a:r>
                        <a:rPr lang="pl-PL" sz="800" dirty="0" smtClean="0"/>
                        <a:t>Kompetencje literackie </a:t>
                      </a:r>
                      <a:endParaRPr lang="pl-PL" sz="800" dirty="0"/>
                    </a:p>
                  </a:txBody>
                  <a:tcPr marL="68571" marR="68571" marT="34299" marB="34299"/>
                </a:tc>
              </a:tr>
              <a:tr h="558503">
                <a:tc>
                  <a:txBody>
                    <a:bodyPr/>
                    <a:lstStyle/>
                    <a:p>
                      <a:r>
                        <a:rPr lang="pl-PL" sz="800" dirty="0" smtClean="0"/>
                        <a:t>Kompozycja tekstu </a:t>
                      </a:r>
                      <a:endParaRPr lang="pl-PL" sz="800" dirty="0"/>
                    </a:p>
                  </a:txBody>
                  <a:tcPr marL="68571" marR="68571" marT="34299" marB="34299"/>
                </a:tc>
              </a:tr>
              <a:tr h="558503">
                <a:tc>
                  <a:txBody>
                    <a:bodyPr/>
                    <a:lstStyle/>
                    <a:p>
                      <a:r>
                        <a:rPr lang="pl-PL" sz="800" dirty="0" smtClean="0"/>
                        <a:t>Styl </a:t>
                      </a:r>
                      <a:endParaRPr lang="pl-PL" sz="800" dirty="0"/>
                    </a:p>
                  </a:txBody>
                  <a:tcPr marL="68571" marR="68571" marT="34299" marB="34299"/>
                </a:tc>
              </a:tr>
              <a:tr h="558503">
                <a:tc>
                  <a:txBody>
                    <a:bodyPr/>
                    <a:lstStyle/>
                    <a:p>
                      <a:r>
                        <a:rPr lang="pl-PL" sz="800" dirty="0" smtClean="0"/>
                        <a:t>Język </a:t>
                      </a:r>
                      <a:endParaRPr lang="pl-PL" sz="800" dirty="0"/>
                    </a:p>
                  </a:txBody>
                  <a:tcPr marL="68571" marR="68571" marT="34299" marB="34299"/>
                </a:tc>
              </a:tr>
              <a:tr h="558503">
                <a:tc>
                  <a:txBody>
                    <a:bodyPr/>
                    <a:lstStyle/>
                    <a:p>
                      <a:r>
                        <a:rPr lang="pl-PL" sz="800" dirty="0" smtClean="0"/>
                        <a:t>Ortografia </a:t>
                      </a:r>
                      <a:endParaRPr lang="pl-PL" sz="800" dirty="0"/>
                    </a:p>
                  </a:txBody>
                  <a:tcPr marL="68571" marR="68571" marT="34299" marB="34299"/>
                </a:tc>
              </a:tr>
              <a:tr h="558503">
                <a:tc>
                  <a:txBody>
                    <a:bodyPr/>
                    <a:lstStyle/>
                    <a:p>
                      <a:r>
                        <a:rPr lang="pl-PL" sz="800" dirty="0" smtClean="0"/>
                        <a:t>Interpunkcja </a:t>
                      </a:r>
                      <a:endParaRPr lang="pl-PL" sz="800" dirty="0"/>
                    </a:p>
                  </a:txBody>
                  <a:tcPr marL="68571" marR="68571" marT="34299" marB="34299"/>
                </a:tc>
              </a:tr>
            </a:tbl>
          </a:graphicData>
        </a:graphic>
      </p:graphicFrame>
    </p:spTree>
  </p:cSld>
  <p:clrMapOvr>
    <a:masterClrMapping/>
  </p:clrMapOvr>
  <p:transition spd="med">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674"/>
            <a:ext cx="7239000" cy="2604269"/>
          </a:xfrm>
        </p:spPr>
        <p:txBody>
          <a:bodyPr/>
          <a:lstStyle/>
          <a:p>
            <a:pPr>
              <a:defRPr/>
            </a:pPr>
            <a:r>
              <a:rPr lang="pl-PL" sz="2400" dirty="0" smtClean="0"/>
              <a:t>Poziom wykonania zadań w województwie kujawsko-pomorskim i m. Grudziądz – </a:t>
            </a:r>
            <a:r>
              <a:rPr lang="pl-PL" sz="2400" dirty="0" err="1" smtClean="0"/>
              <a:t>j.polski</a:t>
            </a:r>
            <a:r>
              <a:rPr lang="pl-PL" sz="2400" dirty="0" smtClean="0"/>
              <a:t> </a:t>
            </a:r>
            <a:endParaRPr lang="pl-PL" sz="2400" dirty="0"/>
          </a:p>
        </p:txBody>
      </p:sp>
    </p:spTree>
  </p:cSld>
  <p:clrMapOvr>
    <a:masterClrMapping/>
  </p:clrMapOvr>
  <p:transition spd="med">
    <p:pull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Symbol zastępczy zawartości 5"/>
          <p:cNvGraphicFramePr>
            <a:graphicFrameLocks noGrp="1"/>
          </p:cNvGraphicFramePr>
          <p:nvPr>
            <p:ph idx="1"/>
          </p:nvPr>
        </p:nvGraphicFramePr>
        <p:xfrm>
          <a:off x="406400" y="549275"/>
          <a:ext cx="7340600" cy="5957888"/>
        </p:xfrm>
        <a:graphic>
          <a:graphicData uri="http://schemas.openxmlformats.org/presentationml/2006/ole">
            <p:oleObj spid="_x0000_s17410" name="Wykres" r:id="rId3" imgW="7346317" imgH="4956478" progId="Excel.Chart.8">
              <p:embed/>
            </p:oleObj>
          </a:graphicData>
        </a:graphic>
      </p:graphicFrame>
    </p:spTree>
  </p:cSld>
  <p:clrMapOvr>
    <a:masterClrMapping/>
  </p:clrMapOvr>
  <p:transition spd="med">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dirty="0" smtClean="0"/>
              <a:t>Najlepiej i najsłabiej opanowane umiejętności </a:t>
            </a:r>
            <a:endParaRPr lang="pl-PL" dirty="0"/>
          </a:p>
        </p:txBody>
      </p:sp>
      <p:sp>
        <p:nvSpPr>
          <p:cNvPr id="3" name="Symbol zastępczy zawartości 2"/>
          <p:cNvSpPr>
            <a:spLocks noGrp="1"/>
          </p:cNvSpPr>
          <p:nvPr>
            <p:ph idx="1"/>
          </p:nvPr>
        </p:nvSpPr>
        <p:spPr/>
        <p:txBody>
          <a:bodyPr/>
          <a:lstStyle/>
          <a:p>
            <a:pPr>
              <a:defRPr/>
            </a:pPr>
            <a:r>
              <a:rPr lang="pl-PL" dirty="0" smtClean="0">
                <a:solidFill>
                  <a:srgbClr val="00B050"/>
                </a:solidFill>
              </a:rPr>
              <a:t>Najlepiej opanowane umiejętności </a:t>
            </a:r>
          </a:p>
          <a:p>
            <a:pPr marL="0" indent="0" algn="just">
              <a:buFont typeface="Wingdings 2" pitchFamily="18" charset="2"/>
              <a:buNone/>
              <a:defRPr/>
            </a:pPr>
            <a:r>
              <a:rPr lang="pl-PL" dirty="0" smtClean="0"/>
              <a:t>zad. 6 - </a:t>
            </a:r>
            <a:r>
              <a:rPr lang="pl-PL" sz="2000" dirty="0" smtClean="0"/>
              <a:t>Uczeń:  rozpoznaje w tekście literackim: [...] symbol [...] i określa jego funkcję. Wykorzystuje znajomość zasad tworzenia tezy i hipotezy oraz argumentów przy tworzeniu […] tekstów argumentacyjnych. </a:t>
            </a:r>
            <a:endParaRPr lang="pl-PL" sz="2000" dirty="0"/>
          </a:p>
          <a:p>
            <a:pPr marL="0" indent="0">
              <a:buFont typeface="Wingdings 2" pitchFamily="18" charset="2"/>
              <a:buNone/>
              <a:defRPr/>
            </a:pPr>
            <a:endParaRPr lang="pl-PL" sz="2000" dirty="0" smtClean="0"/>
          </a:p>
          <a:p>
            <a:pPr>
              <a:defRPr/>
            </a:pPr>
            <a:endParaRPr lang="pl-PL" dirty="0"/>
          </a:p>
          <a:p>
            <a:pPr>
              <a:defRPr/>
            </a:pPr>
            <a:r>
              <a:rPr lang="pl-PL" dirty="0" smtClean="0">
                <a:solidFill>
                  <a:srgbClr val="FF0000"/>
                </a:solidFill>
              </a:rPr>
              <a:t>Najsłabiej opanowane umiejętności </a:t>
            </a:r>
          </a:p>
          <a:p>
            <a:pPr marL="0" indent="0">
              <a:buFont typeface="Wingdings 2" pitchFamily="18" charset="2"/>
              <a:buNone/>
              <a:defRPr/>
            </a:pPr>
            <a:r>
              <a:rPr lang="pl-PL" sz="2000" dirty="0"/>
              <a:t>z</a:t>
            </a:r>
            <a:r>
              <a:rPr lang="pl-PL" sz="2000" dirty="0" smtClean="0"/>
              <a:t>ad. 5.2 - Świadomość językowa. Uczeń: poprawnie używa znaków interpunkcyjnych: [...] przecinka [...].</a:t>
            </a:r>
            <a:endParaRPr lang="pl-PL" sz="2000" dirty="0"/>
          </a:p>
        </p:txBody>
      </p:sp>
    </p:spTree>
  </p:cSld>
  <p:clrMapOvr>
    <a:masterClrMapping/>
  </p:clrMapOvr>
  <p:transition spd="med">
    <p:pull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Symbol zastępczy zawartości 4"/>
          <p:cNvGraphicFramePr>
            <a:graphicFrameLocks noGrp="1"/>
          </p:cNvGraphicFramePr>
          <p:nvPr>
            <p:ph idx="1"/>
          </p:nvPr>
        </p:nvGraphicFramePr>
        <p:xfrm>
          <a:off x="406400" y="714375"/>
          <a:ext cx="7340600" cy="5792788"/>
        </p:xfrm>
        <a:graphic>
          <a:graphicData uri="http://schemas.openxmlformats.org/presentationml/2006/ole">
            <p:oleObj spid="_x0000_s19458" name="Wykres" r:id="rId3" imgW="7346317" imgH="5797798" progId="Excel.Chart.8">
              <p:embed/>
            </p:oleObj>
          </a:graphicData>
        </a:graphic>
      </p:graphicFrame>
    </p:spTree>
  </p:cSld>
  <p:clrMapOvr>
    <a:masterClrMapping/>
  </p:clrMapOvr>
  <p:transition spd="med">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675"/>
            <a:ext cx="7239000" cy="516037"/>
          </a:xfrm>
        </p:spPr>
        <p:txBody>
          <a:bodyPr/>
          <a:lstStyle/>
          <a:p>
            <a:pPr>
              <a:defRPr/>
            </a:pPr>
            <a:r>
              <a:rPr lang="pl-PL" sz="2000" dirty="0"/>
              <a:t>Najlepiej i najsłabiej opanowane umiejętności </a:t>
            </a:r>
          </a:p>
        </p:txBody>
      </p:sp>
      <p:sp>
        <p:nvSpPr>
          <p:cNvPr id="20483" name="Symbol zastępczy zawartości 2"/>
          <p:cNvSpPr>
            <a:spLocks noGrp="1"/>
          </p:cNvSpPr>
          <p:nvPr>
            <p:ph idx="1"/>
          </p:nvPr>
        </p:nvSpPr>
        <p:spPr>
          <a:xfrm>
            <a:off x="457200" y="1052513"/>
            <a:ext cx="7239000" cy="5403850"/>
          </a:xfrm>
        </p:spPr>
        <p:txBody>
          <a:bodyPr/>
          <a:lstStyle/>
          <a:p>
            <a:r>
              <a:rPr lang="pl-PL" altLang="pl-PL" sz="2000" smtClean="0">
                <a:solidFill>
                  <a:srgbClr val="00B050"/>
                </a:solidFill>
              </a:rPr>
              <a:t>Najlepiej opanowane umiejętności </a:t>
            </a:r>
          </a:p>
          <a:p>
            <a:r>
              <a:rPr lang="pl-PL" altLang="pl-PL" sz="2000" smtClean="0"/>
              <a:t>Świadomość językowa. Uczeń: pisze poprawnie pod względem ortograficznym [...],</a:t>
            </a:r>
          </a:p>
          <a:p>
            <a:r>
              <a:rPr lang="pl-PL" altLang="pl-PL" sz="2000" smtClean="0"/>
              <a:t>Odbiór tekstów kultury. Uczeń:  wyszukuje w tekście potrzebne informacje [...].</a:t>
            </a:r>
          </a:p>
          <a:p>
            <a:r>
              <a:rPr lang="pl-PL" altLang="pl-PL" sz="2000" smtClean="0"/>
              <a:t>Lektura obowiązkowa Aleksander Kamiński, ,,Kamienie na szaniec”</a:t>
            </a:r>
          </a:p>
          <a:p>
            <a:r>
              <a:rPr lang="pl-PL" altLang="pl-PL" sz="2000" smtClean="0">
                <a:solidFill>
                  <a:srgbClr val="FF0000"/>
                </a:solidFill>
              </a:rPr>
              <a:t>Najsłabiej opanowane umiejętności </a:t>
            </a:r>
          </a:p>
          <a:p>
            <a:r>
              <a:rPr lang="pl-PL" altLang="pl-PL" sz="2000" smtClean="0"/>
              <a:t>Mówienie i pisanie. Uczeń: 5) tworzy wypowiedzi pisemne w następujących formach gatunkowych: [...] zaproszenie [...].</a:t>
            </a:r>
          </a:p>
          <a:p>
            <a:r>
              <a:rPr lang="pl-PL" altLang="pl-PL" sz="2000" smtClean="0"/>
              <a:t>Elementy retoryki. Uczeń: 4) wykorzystuje znajomość zasad tworzenia [...] argumentów [...].</a:t>
            </a:r>
          </a:p>
          <a:p>
            <a:r>
              <a:rPr lang="pl-PL" altLang="pl-PL" sz="2000" smtClean="0"/>
              <a:t>Gramatyka języka polskiego. Uczeń: 2) [...] wskazuje funkcje formantów w nadawaniu znaczenia wyrazom pochodnym [...].</a:t>
            </a:r>
          </a:p>
        </p:txBody>
      </p:sp>
    </p:spTree>
  </p:cSld>
  <p:clrMapOvr>
    <a:masterClrMapping/>
  </p:clrMapOvr>
  <p:transition spd="med">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Symbol zastępczy zawartości 3"/>
          <p:cNvGraphicFramePr>
            <a:graphicFrameLocks noGrp="1"/>
          </p:cNvGraphicFramePr>
          <p:nvPr>
            <p:ph idx="1"/>
          </p:nvPr>
        </p:nvGraphicFramePr>
        <p:xfrm>
          <a:off x="406400" y="692150"/>
          <a:ext cx="7340600" cy="5815013"/>
        </p:xfrm>
        <a:graphic>
          <a:graphicData uri="http://schemas.openxmlformats.org/presentationml/2006/ole">
            <p:oleObj spid="_x0000_s21506" name="Wykres" r:id="rId3" imgW="7346317" imgH="4956478" progId="Excel.Chart.8">
              <p:embed/>
            </p:oleObj>
          </a:graphicData>
        </a:graphic>
      </p:graphicFrame>
    </p:spTree>
  </p:cSld>
  <p:clrMapOvr>
    <a:masterClrMapping/>
  </p:clrMapOvr>
  <p:transition spd="med">
    <p:pull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sz="2000" dirty="0"/>
              <a:t>Najlepiej i najsłabiej opanowane umiejętności </a:t>
            </a:r>
          </a:p>
        </p:txBody>
      </p:sp>
      <p:sp>
        <p:nvSpPr>
          <p:cNvPr id="20483" name="Symbol zastępczy zawartości 2"/>
          <p:cNvSpPr>
            <a:spLocks noGrp="1"/>
          </p:cNvSpPr>
          <p:nvPr>
            <p:ph idx="1"/>
          </p:nvPr>
        </p:nvSpPr>
        <p:spPr/>
        <p:txBody>
          <a:bodyPr/>
          <a:lstStyle/>
          <a:p>
            <a:pPr>
              <a:defRPr/>
            </a:pPr>
            <a:r>
              <a:rPr lang="pl-PL" dirty="0" smtClean="0">
                <a:solidFill>
                  <a:srgbClr val="00B050"/>
                </a:solidFill>
              </a:rPr>
              <a:t>Najlepiej opanowane umiejętności </a:t>
            </a:r>
          </a:p>
          <a:p>
            <a:pPr marL="0" indent="0">
              <a:buFont typeface="Wingdings 2" pitchFamily="18" charset="2"/>
              <a:buNone/>
              <a:defRPr/>
            </a:pPr>
            <a:r>
              <a:rPr lang="pl-PL" dirty="0" smtClean="0"/>
              <a:t>Język </a:t>
            </a:r>
            <a:endParaRPr lang="pl-PL" dirty="0"/>
          </a:p>
          <a:p>
            <a:pPr>
              <a:defRPr/>
            </a:pPr>
            <a:endParaRPr lang="pl-PL" dirty="0" smtClean="0"/>
          </a:p>
          <a:p>
            <a:pPr>
              <a:defRPr/>
            </a:pPr>
            <a:r>
              <a:rPr lang="pl-PL" dirty="0" smtClean="0">
                <a:solidFill>
                  <a:srgbClr val="FF0000"/>
                </a:solidFill>
              </a:rPr>
              <a:t>Najsłabiej opanowane umiejętności </a:t>
            </a:r>
          </a:p>
          <a:p>
            <a:pPr marL="0" indent="0">
              <a:buFont typeface="Wingdings 2" pitchFamily="18" charset="2"/>
              <a:buNone/>
              <a:defRPr/>
            </a:pPr>
            <a:r>
              <a:rPr lang="pl-PL" altLang="pl-PL" dirty="0" smtClean="0"/>
              <a:t>Styl, kompetencje literackie </a:t>
            </a:r>
          </a:p>
        </p:txBody>
      </p:sp>
    </p:spTree>
  </p:cSld>
  <p:clrMapOvr>
    <a:masterClrMapping/>
  </p:clrMapOvr>
  <p:transition spd="med">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Komentarz </a:t>
            </a:r>
            <a:endParaRPr lang="pl-PL" dirty="0"/>
          </a:p>
        </p:txBody>
      </p:sp>
      <p:sp>
        <p:nvSpPr>
          <p:cNvPr id="23555" name="Symbol zastępczy zawartości 2"/>
          <p:cNvSpPr>
            <a:spLocks noGrp="1"/>
          </p:cNvSpPr>
          <p:nvPr>
            <p:ph idx="1"/>
          </p:nvPr>
        </p:nvSpPr>
        <p:spPr/>
        <p:txBody>
          <a:bodyPr/>
          <a:lstStyle/>
          <a:p>
            <a:pPr algn="just"/>
            <a:r>
              <a:rPr lang="pl-PL" altLang="pl-PL" sz="2000" smtClean="0"/>
              <a:t>Na tegorocznym egzaminie ósmoklasisty z języka polskiego uczniowie rozwiązywali zadania zamknięte i otwarte obejmujące treści zapisane w podstawie programowej dla II etapu edukacyjnego sześcioletniej szkoły podstawowej1 oraz dla klas VII i VIII ośmioletniej szkoły podstawowej2 . Zadania sprawdzały stopień opanowania umiejętności zawartych w wymaganiach ogólnych i szczegółowych w obu ww. podstawach programowych. Arkusz składał się z dwóch części. Pierwsza część zawierała 2 wiązki zadań – łącznie 21 zadań – skupionych wokół dwóch tekstów zamieszczonych w arkuszu – tekstu literackiego oraz tekstu nieliterackiego. </a:t>
            </a:r>
          </a:p>
        </p:txBody>
      </p:sp>
    </p:spTree>
  </p:cSld>
  <p:clrMapOvr>
    <a:masterClrMapping/>
  </p:clrMapOvr>
  <p:transition spd="med">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zawartości 2"/>
          <p:cNvSpPr>
            <a:spLocks noGrp="1"/>
          </p:cNvSpPr>
          <p:nvPr>
            <p:ph idx="1"/>
          </p:nvPr>
        </p:nvSpPr>
        <p:spPr>
          <a:xfrm>
            <a:off x="457200" y="620713"/>
            <a:ext cx="7239000" cy="5835650"/>
          </a:xfrm>
        </p:spPr>
        <p:txBody>
          <a:bodyPr/>
          <a:lstStyle/>
          <a:p>
            <a:pPr algn="just"/>
            <a:r>
              <a:rPr lang="pl-PL" altLang="pl-PL" sz="2000" smtClean="0"/>
              <a:t>Ósmoklasiści na tegorocznym egzaminie najlepiej poradzili sobie z zadaniami sprawdzającymi wiedzę i umiejętności z zakresu kształcenia literackiego i kulturowego (średni wynik uczniów to 75%). Uczniowie wykazali się umiejętnością wyszukiwania potrzebnych informacji (zwłaszcza w tekście literackim), odróżniania informacji ważnych od drugorzędnych, rozumienia dosłownego </a:t>
            </a:r>
            <a:br>
              <a:rPr lang="pl-PL" altLang="pl-PL" sz="2000" smtClean="0"/>
            </a:br>
            <a:r>
              <a:rPr lang="pl-PL" altLang="pl-PL" sz="2000" smtClean="0"/>
              <a:t>i przenośnego znaczenia wyrazów, symboli, wyciągania wniosków z przesłanek zawartych w tekście, określania problematyki egzystencjalnej, wykorzystywania w interpretacji utworów literackich odwołań do wartości uniwersalnych, a także znajomością lektur obowiązkowych z literatury polskiej i światowej.</a:t>
            </a:r>
          </a:p>
        </p:txBody>
      </p:sp>
    </p:spTree>
  </p:cSld>
  <p:clrMapOvr>
    <a:masterClrMapping/>
  </p:clrMapOvr>
  <p:transition spd="med">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ytuł 1"/>
          <p:cNvSpPr>
            <a:spLocks noGrp="1"/>
          </p:cNvSpPr>
          <p:nvPr>
            <p:ph type="title"/>
          </p:nvPr>
        </p:nvSpPr>
        <p:spPr/>
        <p:txBody>
          <a:bodyPr/>
          <a:lstStyle/>
          <a:p>
            <a:pPr>
              <a:defRPr/>
            </a:pPr>
            <a:r>
              <a:rPr lang="pl-PL" altLang="pl-PL" sz="1800" dirty="0"/>
              <a:t>Wyniki </a:t>
            </a:r>
            <a:r>
              <a:rPr lang="pl-PL" altLang="pl-PL" sz="1800" dirty="0" smtClean="0"/>
              <a:t>Egzaminu Ósmoklasisty </a:t>
            </a:r>
            <a:r>
              <a:rPr lang="pl-PL" altLang="pl-PL" sz="1800" dirty="0"/>
              <a:t>w województwie kujawsko-pomorskim </a:t>
            </a:r>
            <a:r>
              <a:rPr lang="pl-PL" altLang="pl-PL" sz="1800" dirty="0" smtClean="0"/>
              <a:t>i </a:t>
            </a:r>
            <a:r>
              <a:rPr lang="pl-PL" altLang="pl-PL" sz="1800" dirty="0"/>
              <a:t>w kraju z uwzględnieniem lokalizacji szkół</a:t>
            </a:r>
            <a:br>
              <a:rPr lang="pl-PL" altLang="pl-PL" sz="1800" dirty="0"/>
            </a:br>
            <a:endParaRPr lang="pl-PL" altLang="pl-PL" sz="1800" dirty="0"/>
          </a:p>
        </p:txBody>
      </p:sp>
      <p:graphicFrame>
        <p:nvGraphicFramePr>
          <p:cNvPr id="4" name="Symbol zastępczy zawartości 3"/>
          <p:cNvGraphicFramePr>
            <a:graphicFrameLocks noGrp="1"/>
          </p:cNvGraphicFramePr>
          <p:nvPr>
            <p:ph idx="1"/>
          </p:nvPr>
        </p:nvGraphicFramePr>
        <p:xfrm>
          <a:off x="539750" y="1916113"/>
          <a:ext cx="7288214" cy="2905125"/>
        </p:xfrm>
        <a:graphic>
          <a:graphicData uri="http://schemas.openxmlformats.org/drawingml/2006/table">
            <a:tbl>
              <a:tblPr firstRow="1" bandRow="1">
                <a:tableStyleId>{5C22544A-7EE6-4342-B048-85BDC9FD1C3A}</a:tableStyleId>
              </a:tblPr>
              <a:tblGrid>
                <a:gridCol w="1232334"/>
                <a:gridCol w="1020336"/>
                <a:gridCol w="1190392"/>
                <a:gridCol w="1275420"/>
                <a:gridCol w="1190392"/>
                <a:gridCol w="1379340"/>
              </a:tblGrid>
              <a:tr h="1605302">
                <a:tc>
                  <a:txBody>
                    <a:bodyPr/>
                    <a:lstStyle/>
                    <a:p>
                      <a:endParaRPr lang="pl-PL" sz="1400" dirty="0"/>
                    </a:p>
                  </a:txBody>
                  <a:tcPr marL="68574" marR="68574" marT="34286" marB="34286"/>
                </a:tc>
                <a:tc>
                  <a:txBody>
                    <a:bodyPr/>
                    <a:lstStyle/>
                    <a:p>
                      <a:r>
                        <a:rPr lang="pl-PL" sz="1400" dirty="0" smtClean="0">
                          <a:solidFill>
                            <a:schemeClr val="tx2">
                              <a:lumMod val="50000"/>
                            </a:schemeClr>
                          </a:solidFill>
                        </a:rPr>
                        <a:t>Szkoły wiejskie </a:t>
                      </a:r>
                      <a:endParaRPr lang="pl-PL" sz="1400" dirty="0">
                        <a:solidFill>
                          <a:schemeClr val="tx2">
                            <a:lumMod val="50000"/>
                          </a:schemeClr>
                        </a:solidFill>
                      </a:endParaRPr>
                    </a:p>
                  </a:txBody>
                  <a:tcPr marL="68574" marR="68574" marT="34286" marB="34286"/>
                </a:tc>
                <a:tc>
                  <a:txBody>
                    <a:bodyPr/>
                    <a:lstStyle/>
                    <a:p>
                      <a:r>
                        <a:rPr lang="pl-PL" sz="1400" dirty="0" smtClean="0">
                          <a:solidFill>
                            <a:schemeClr val="tx2">
                              <a:lumMod val="50000"/>
                            </a:schemeClr>
                          </a:solidFill>
                        </a:rPr>
                        <a:t>Szkoły </a:t>
                      </a:r>
                      <a:br>
                        <a:rPr lang="pl-PL" sz="1400" dirty="0" smtClean="0">
                          <a:solidFill>
                            <a:schemeClr val="tx2">
                              <a:lumMod val="50000"/>
                            </a:schemeClr>
                          </a:solidFill>
                        </a:rPr>
                      </a:br>
                      <a:r>
                        <a:rPr lang="pl-PL" sz="1400" dirty="0" smtClean="0">
                          <a:solidFill>
                            <a:schemeClr val="tx2">
                              <a:lumMod val="50000"/>
                            </a:schemeClr>
                          </a:solidFill>
                        </a:rPr>
                        <a:t>w miastach poniżej 20 tys. </a:t>
                      </a:r>
                      <a:endParaRPr lang="pl-PL" sz="1400" dirty="0">
                        <a:solidFill>
                          <a:schemeClr val="tx2">
                            <a:lumMod val="50000"/>
                          </a:schemeClr>
                        </a:solidFill>
                      </a:endParaRPr>
                    </a:p>
                  </a:txBody>
                  <a:tcPr marL="68574" marR="68574" marT="34286" marB="34286"/>
                </a:tc>
                <a:tc>
                  <a:txBody>
                    <a:bodyPr/>
                    <a:lstStyle/>
                    <a:p>
                      <a:r>
                        <a:rPr lang="pl-PL" sz="1400" dirty="0" smtClean="0">
                          <a:solidFill>
                            <a:schemeClr val="tx2">
                              <a:lumMod val="50000"/>
                            </a:schemeClr>
                          </a:solidFill>
                        </a:rPr>
                        <a:t>Szkoły w miastach </a:t>
                      </a:r>
                      <a:br>
                        <a:rPr lang="pl-PL" sz="1400" dirty="0" smtClean="0">
                          <a:solidFill>
                            <a:schemeClr val="tx2">
                              <a:lumMod val="50000"/>
                            </a:schemeClr>
                          </a:solidFill>
                        </a:rPr>
                      </a:br>
                      <a:r>
                        <a:rPr lang="pl-PL" sz="1400" dirty="0" smtClean="0">
                          <a:solidFill>
                            <a:schemeClr val="tx2">
                              <a:lumMod val="50000"/>
                            </a:schemeClr>
                          </a:solidFill>
                        </a:rPr>
                        <a:t>od 20</a:t>
                      </a:r>
                      <a:r>
                        <a:rPr lang="pl-PL" sz="1400" baseline="0" dirty="0" smtClean="0">
                          <a:solidFill>
                            <a:schemeClr val="tx2">
                              <a:lumMod val="50000"/>
                            </a:schemeClr>
                          </a:solidFill>
                        </a:rPr>
                        <a:t> tys. do 100 tys. </a:t>
                      </a:r>
                      <a:endParaRPr lang="pl-PL" sz="1400" dirty="0">
                        <a:solidFill>
                          <a:schemeClr val="tx2">
                            <a:lumMod val="50000"/>
                          </a:schemeClr>
                        </a:solidFill>
                      </a:endParaRPr>
                    </a:p>
                  </a:txBody>
                  <a:tcPr marL="68574" marR="68574" marT="34286" marB="34286"/>
                </a:tc>
                <a:tc>
                  <a:txBody>
                    <a:bodyPr/>
                    <a:lstStyle/>
                    <a:p>
                      <a:r>
                        <a:rPr lang="pl-PL" sz="1400" dirty="0" smtClean="0">
                          <a:solidFill>
                            <a:schemeClr val="tx2">
                              <a:lumMod val="50000"/>
                            </a:schemeClr>
                          </a:solidFill>
                        </a:rPr>
                        <a:t>Szkoły</a:t>
                      </a:r>
                      <a:r>
                        <a:rPr lang="pl-PL" sz="1400" baseline="0" dirty="0" smtClean="0">
                          <a:solidFill>
                            <a:schemeClr val="tx2">
                              <a:lumMod val="50000"/>
                            </a:schemeClr>
                          </a:solidFill>
                        </a:rPr>
                        <a:t> </a:t>
                      </a:r>
                      <a:br>
                        <a:rPr lang="pl-PL" sz="1400" baseline="0" dirty="0" smtClean="0">
                          <a:solidFill>
                            <a:schemeClr val="tx2">
                              <a:lumMod val="50000"/>
                            </a:schemeClr>
                          </a:solidFill>
                        </a:rPr>
                      </a:br>
                      <a:r>
                        <a:rPr lang="pl-PL" sz="1400" baseline="0" dirty="0" smtClean="0">
                          <a:solidFill>
                            <a:schemeClr val="tx2">
                              <a:lumMod val="50000"/>
                            </a:schemeClr>
                          </a:solidFill>
                        </a:rPr>
                        <a:t>w miastach powyżej 100 tys. </a:t>
                      </a:r>
                      <a:endParaRPr lang="pl-PL" sz="1400" dirty="0">
                        <a:solidFill>
                          <a:schemeClr val="tx2">
                            <a:lumMod val="50000"/>
                          </a:schemeClr>
                        </a:solidFill>
                      </a:endParaRPr>
                    </a:p>
                  </a:txBody>
                  <a:tcPr marL="68574" marR="68574" marT="34286" marB="34286"/>
                </a:tc>
                <a:tc>
                  <a:txBody>
                    <a:bodyPr/>
                    <a:lstStyle/>
                    <a:p>
                      <a:r>
                        <a:rPr lang="pl-PL" sz="1400" dirty="0" smtClean="0">
                          <a:solidFill>
                            <a:schemeClr val="tx2">
                              <a:lumMod val="50000"/>
                            </a:schemeClr>
                          </a:solidFill>
                        </a:rPr>
                        <a:t>Ogółem</a:t>
                      </a:r>
                      <a:r>
                        <a:rPr lang="pl-PL" sz="1400" baseline="0" dirty="0" smtClean="0">
                          <a:solidFill>
                            <a:schemeClr val="tx2">
                              <a:lumMod val="50000"/>
                            </a:schemeClr>
                          </a:solidFill>
                        </a:rPr>
                        <a:t>  cały sprawdzian </a:t>
                      </a:r>
                      <a:endParaRPr lang="pl-PL" sz="1400" dirty="0">
                        <a:solidFill>
                          <a:schemeClr val="tx2">
                            <a:lumMod val="50000"/>
                          </a:schemeClr>
                        </a:solidFill>
                      </a:endParaRPr>
                    </a:p>
                  </a:txBody>
                  <a:tcPr marL="68574" marR="68574" marT="34286" marB="34286"/>
                </a:tc>
              </a:tr>
              <a:tr h="12998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smtClean="0">
                          <a:ln>
                            <a:noFill/>
                          </a:ln>
                          <a:solidFill>
                            <a:schemeClr val="tx2">
                              <a:lumMod val="50000"/>
                            </a:schemeClr>
                          </a:solidFill>
                          <a:effectLst/>
                          <a:uLnTx/>
                          <a:uFillTx/>
                          <a:latin typeface="+mn-lt"/>
                          <a:ea typeface="+mn-ea"/>
                          <a:cs typeface="+mn-cs"/>
                        </a:rPr>
                        <a:t>Język polski</a:t>
                      </a:r>
                      <a:r>
                        <a:rPr kumimoji="0" lang="pl-PL" sz="1400" b="1" i="0" u="none" strike="noStrike" kern="1200" cap="none" spc="0" normalizeH="0" baseline="0" noProof="0" dirty="0" smtClean="0">
                          <a:ln>
                            <a:noFill/>
                          </a:ln>
                          <a:solidFill>
                            <a:prstClr val="white"/>
                          </a:solidFill>
                          <a:effectLst/>
                          <a:uLnTx/>
                          <a:uFillTx/>
                          <a:latin typeface="+mn-lt"/>
                          <a:ea typeface="+mn-ea"/>
                          <a:cs typeface="+mn-cs"/>
                        </a:rPr>
                        <a:t/>
                      </a:r>
                      <a:br>
                        <a:rPr kumimoji="0" lang="pl-PL" sz="1400" b="1" i="0" u="none" strike="noStrike" kern="1200" cap="none" spc="0" normalizeH="0" baseline="0" noProof="0" dirty="0" smtClean="0">
                          <a:ln>
                            <a:noFill/>
                          </a:ln>
                          <a:solidFill>
                            <a:prstClr val="white"/>
                          </a:solidFill>
                          <a:effectLst/>
                          <a:uLnTx/>
                          <a:uFillTx/>
                          <a:latin typeface="+mn-lt"/>
                          <a:ea typeface="+mn-ea"/>
                          <a:cs typeface="+mn-cs"/>
                        </a:rPr>
                      </a:br>
                      <a:r>
                        <a:rPr kumimoji="0" lang="pl-PL" sz="1400" b="1" i="0" u="none" strike="noStrike" kern="1200" cap="none" spc="0" normalizeH="0" baseline="0" noProof="0" dirty="0" smtClean="0">
                          <a:ln>
                            <a:noFill/>
                          </a:ln>
                          <a:solidFill>
                            <a:prstClr val="white"/>
                          </a:solidFill>
                          <a:effectLst/>
                          <a:uLnTx/>
                          <a:uFillTx/>
                          <a:latin typeface="+mn-lt"/>
                          <a:ea typeface="+mn-ea"/>
                          <a:cs typeface="+mn-cs"/>
                        </a:rPr>
                        <a:t> </a:t>
                      </a:r>
                      <a:endParaRPr lang="pl-PL" sz="1400" b="1" dirty="0"/>
                    </a:p>
                  </a:txBody>
                  <a:tcPr marL="68574" marR="68574" marT="34286" marB="34286">
                    <a:solidFill>
                      <a:schemeClr val="bg1">
                        <a:lumMod val="65000"/>
                      </a:schemeClr>
                    </a:solidFill>
                  </a:tcPr>
                </a:tc>
                <a:tc>
                  <a:txBody>
                    <a:bodyPr/>
                    <a:lstStyle/>
                    <a:p>
                      <a:r>
                        <a:rPr lang="pl-PL" sz="1400" b="1" dirty="0" smtClean="0">
                          <a:latin typeface="Times New Roman" panose="02020603050405020304" pitchFamily="18" charset="0"/>
                          <a:cs typeface="Times New Roman" panose="02020603050405020304" pitchFamily="18" charset="0"/>
                        </a:rPr>
                        <a:t>-2</a:t>
                      </a:r>
                      <a:endParaRPr lang="pl-PL" sz="1400" b="1" dirty="0">
                        <a:latin typeface="Times New Roman" panose="02020603050405020304" pitchFamily="18" charset="0"/>
                        <a:cs typeface="Times New Roman" panose="02020603050405020304" pitchFamily="18" charset="0"/>
                      </a:endParaRPr>
                    </a:p>
                  </a:txBody>
                  <a:tcPr marL="68574" marR="68574" marT="34286" marB="34286">
                    <a:solidFill>
                      <a:schemeClr val="accent2">
                        <a:lumMod val="60000"/>
                        <a:lumOff val="40000"/>
                      </a:schemeClr>
                    </a:solidFill>
                  </a:tcPr>
                </a:tc>
                <a:tc>
                  <a:txBody>
                    <a:bodyPr/>
                    <a:lstStyle/>
                    <a:p>
                      <a:r>
                        <a:rPr lang="pl-PL" sz="1400" b="1" dirty="0" smtClean="0">
                          <a:latin typeface="Times New Roman" panose="02020603050405020304" pitchFamily="18" charset="0"/>
                          <a:cs typeface="Times New Roman" panose="02020603050405020304" pitchFamily="18" charset="0"/>
                        </a:rPr>
                        <a:t>-2</a:t>
                      </a:r>
                      <a:endParaRPr lang="pl-PL" sz="1400" b="1" dirty="0">
                        <a:latin typeface="Times New Roman" panose="02020603050405020304" pitchFamily="18" charset="0"/>
                        <a:cs typeface="Times New Roman" panose="02020603050405020304" pitchFamily="18" charset="0"/>
                      </a:endParaRPr>
                    </a:p>
                  </a:txBody>
                  <a:tcPr marL="68574" marR="68574" marT="34286" marB="34286">
                    <a:solidFill>
                      <a:schemeClr val="accent2">
                        <a:lumMod val="60000"/>
                        <a:lumOff val="40000"/>
                      </a:schemeClr>
                    </a:solidFill>
                  </a:tcPr>
                </a:tc>
                <a:tc>
                  <a:txBody>
                    <a:bodyPr/>
                    <a:lstStyle/>
                    <a:p>
                      <a:r>
                        <a:rPr lang="pl-PL" sz="1400" b="1" dirty="0" smtClean="0">
                          <a:latin typeface="Times New Roman" panose="02020603050405020304" pitchFamily="18" charset="0"/>
                          <a:cs typeface="Times New Roman" panose="02020603050405020304" pitchFamily="18" charset="0"/>
                        </a:rPr>
                        <a:t>-3</a:t>
                      </a:r>
                      <a:endParaRPr lang="pl-PL" sz="1400" b="1" dirty="0">
                        <a:latin typeface="Times New Roman" panose="02020603050405020304" pitchFamily="18" charset="0"/>
                        <a:cs typeface="Times New Roman" panose="02020603050405020304" pitchFamily="18" charset="0"/>
                      </a:endParaRPr>
                    </a:p>
                  </a:txBody>
                  <a:tcPr marL="68574" marR="68574" marT="34286" marB="34286">
                    <a:solidFill>
                      <a:srgbClr val="FF0000"/>
                    </a:solidFill>
                  </a:tcPr>
                </a:tc>
                <a:tc>
                  <a:txBody>
                    <a:bodyPr/>
                    <a:lstStyle/>
                    <a:p>
                      <a:r>
                        <a:rPr lang="pl-PL" sz="1400" b="1" dirty="0" smtClean="0">
                          <a:latin typeface="Times New Roman" panose="02020603050405020304" pitchFamily="18" charset="0"/>
                          <a:cs typeface="Times New Roman" panose="02020603050405020304" pitchFamily="18" charset="0"/>
                        </a:rPr>
                        <a:t>-3</a:t>
                      </a:r>
                      <a:endParaRPr lang="pl-PL" sz="1400" b="1" dirty="0">
                        <a:latin typeface="Times New Roman" panose="02020603050405020304" pitchFamily="18" charset="0"/>
                        <a:cs typeface="Times New Roman" panose="02020603050405020304" pitchFamily="18" charset="0"/>
                      </a:endParaRPr>
                    </a:p>
                  </a:txBody>
                  <a:tcPr marL="68574" marR="68574" marT="34286" marB="34286">
                    <a:solidFill>
                      <a:srgbClr val="FF0000"/>
                    </a:solidFill>
                  </a:tcPr>
                </a:tc>
                <a:tc>
                  <a:txBody>
                    <a:bodyPr/>
                    <a:lstStyle/>
                    <a:p>
                      <a:r>
                        <a:rPr lang="pl-PL" sz="1400" b="1" dirty="0" smtClean="0">
                          <a:latin typeface="Times New Roman" panose="02020603050405020304" pitchFamily="18" charset="0"/>
                          <a:cs typeface="Times New Roman" panose="02020603050405020304" pitchFamily="18" charset="0"/>
                        </a:rPr>
                        <a:t>-3</a:t>
                      </a:r>
                      <a:endParaRPr lang="pl-PL" sz="1400" b="1" dirty="0">
                        <a:latin typeface="Times New Roman" panose="02020603050405020304" pitchFamily="18" charset="0"/>
                        <a:cs typeface="Times New Roman" panose="02020603050405020304" pitchFamily="18" charset="0"/>
                      </a:endParaRPr>
                    </a:p>
                  </a:txBody>
                  <a:tcPr marL="68574" marR="68574" marT="34286" marB="34286">
                    <a:solidFill>
                      <a:srgbClr val="FF0000"/>
                    </a:solidFill>
                  </a:tcPr>
                </a:tc>
              </a:tr>
            </a:tbl>
          </a:graphicData>
        </a:graphic>
      </p:graphicFrame>
    </p:spTree>
  </p:cSld>
  <p:clrMapOvr>
    <a:masterClrMapping/>
  </p:clrMapOvr>
  <p:transition spd="med">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zawartości 2"/>
          <p:cNvSpPr>
            <a:spLocks noGrp="1"/>
          </p:cNvSpPr>
          <p:nvPr>
            <p:ph idx="1"/>
          </p:nvPr>
        </p:nvSpPr>
        <p:spPr>
          <a:xfrm>
            <a:off x="457200" y="692150"/>
            <a:ext cx="7239000" cy="5400675"/>
          </a:xfrm>
        </p:spPr>
        <p:txBody>
          <a:bodyPr/>
          <a:lstStyle/>
          <a:p>
            <a:pPr algn="just"/>
            <a:r>
              <a:rPr lang="pl-PL" altLang="pl-PL" sz="2000" smtClean="0"/>
              <a:t>Z kolei ponad dwie trzecie uczniów przystępujących do egzaminu opanowało kompetencje z zakresu kształcenia językowego (średni wynik uczniów to 66%). Większość zdających rozpoznała przymiotnik i spójnik, a wskazywanie funkcji formantu w nadawaniu znaczenia wyrazom pochodnym przyswoiła w stopniu zadowalającym. Nieco trudniejsze okazało się dla tej populacji zdających rozpoznawanie i tworzenie imiesłowów. Prawie trzy czwarte uczniów potrafiło skorzystać z informacji zawartych w haśle słownikowym przytoczonym ze słownika języka polskiego. Ponad połowa uczniów opanowała badane na egzaminie treści z tworzenia wypowiedzi (średni wynik uczniów to 51% punktów możliwych do zdobycia). Uczniowie wykazali się umiejętnościami budowania argumentów, funkcjonalnego wykorzystania środków retorycznych, a także gromadzenia i porządkowania materiału rzeczowego. W tej grupie kompetencji polonistycznych najlepiej zaprezentowali umiejętności posługiwania się stylem adekwatnym do wybranej formy </a:t>
            </a:r>
            <a:br>
              <a:rPr lang="pl-PL" altLang="pl-PL" sz="2000" smtClean="0"/>
            </a:br>
            <a:r>
              <a:rPr lang="pl-PL" altLang="pl-PL" sz="2000" smtClean="0"/>
              <a:t>i tworzenia logicznej kompozycyjnie wypowiedzi. </a:t>
            </a:r>
          </a:p>
        </p:txBody>
      </p:sp>
    </p:spTree>
  </p:cSld>
  <p:clrMapOvr>
    <a:masterClrMapping/>
  </p:clrMapOvr>
  <p:transition spd="med">
    <p:pull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zawartości 2"/>
          <p:cNvSpPr>
            <a:spLocks noGrp="1"/>
          </p:cNvSpPr>
          <p:nvPr>
            <p:ph idx="1"/>
          </p:nvPr>
        </p:nvSpPr>
        <p:spPr>
          <a:xfrm>
            <a:off x="457200" y="476250"/>
            <a:ext cx="7239000" cy="5980113"/>
          </a:xfrm>
        </p:spPr>
        <p:txBody>
          <a:bodyPr/>
          <a:lstStyle/>
          <a:p>
            <a:pPr algn="just"/>
            <a:r>
              <a:rPr lang="pl-PL" altLang="pl-PL" sz="2000" smtClean="0"/>
              <a:t>Trudniejsze okazały się takie umiejętności jak funkcjonalne zastosowanie twórczych bądź retorycznych elementów w wypracowaniu, a zwłaszcza umiejętność wnikliwej argumentacji i wnioskowania oraz wzbogacania tekstu twórczego różnorodnymi elementami decydującymi o jego walorach literackich.</a:t>
            </a:r>
          </a:p>
          <a:p>
            <a:pPr algn="just"/>
            <a:r>
              <a:rPr lang="pl-PL" altLang="pl-PL" sz="2000" smtClean="0"/>
              <a:t>Uczniom przystępującym w tym roku do egzaminu ósmoklasisty najwięcej problemów przysporzyło poprawne zastosowanie reguł ortograficznych i interpunkcyjnych, a także zaprezentowanie w zaproszeniu i wypracowaniu poprawnej, pięknej polszczyzny. Analiza wyników uzyskanych przez uczniów na egzaminie będzie na pewno przydatna do planowania pracy dydaktycznej. Zatem w praktyce szkolnej, zgodnie z założeniami podstawy programowej, warto:</a:t>
            </a:r>
          </a:p>
        </p:txBody>
      </p:sp>
    </p:spTree>
  </p:cSld>
  <p:clrMapOvr>
    <a:masterClrMapping/>
  </p:clrMapOvr>
  <p:transition spd="med">
    <p:pull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zawartości 2"/>
          <p:cNvSpPr>
            <a:spLocks noGrp="1"/>
          </p:cNvSpPr>
          <p:nvPr>
            <p:ph idx="1"/>
          </p:nvPr>
        </p:nvSpPr>
        <p:spPr>
          <a:xfrm>
            <a:off x="457200" y="549275"/>
            <a:ext cx="7239000" cy="5907088"/>
          </a:xfrm>
        </p:spPr>
        <p:txBody>
          <a:bodyPr/>
          <a:lstStyle/>
          <a:p>
            <a:pPr algn="just"/>
            <a:r>
              <a:rPr lang="pl-PL" altLang="pl-PL" sz="2000" smtClean="0"/>
              <a:t>doskonalić umiejętność rozumienia utworów literackich oraz innych tekstów kultury poprzez wprowadzanie ćwiczeń polegających np. na układaniu planu wydarzeń podczas omawiania utworów literackich albo tworzeniu streszczenia tekstu lub układaniu pytań do tekstu podczas omawiania na lekcjach utworów nieliterackich, wyszukiwaniu w tekście konkretnych faktów czy informacji  kształtować umiejętność argumentowania poprzez zachęcanie uczniów do formułowania argumentów podczas tworzenia wypowiedzi ustnych i pisemnych, do uzasadniania swojego zdania poprzez odwołanie się do przykładów z utworów literackich i życia codziennego  stwarzać sytuacje komunikacyjne, w których uczeń może pełnić różne role, np. nadawcy i odbiorcy wypowiedzi, uczestnika, twórcy, obserwatora i w ten sposób kształcić </a:t>
            </a:r>
            <a:br>
              <a:rPr lang="pl-PL" altLang="pl-PL" sz="2000" smtClean="0"/>
            </a:br>
            <a:r>
              <a:rPr lang="pl-PL" altLang="pl-PL" sz="2000" smtClean="0"/>
              <a:t>i doskonalić umiejętności funkcjonalnego wykorzystywania przez uczniów środków retorycznych</a:t>
            </a:r>
          </a:p>
        </p:txBody>
      </p:sp>
    </p:spTree>
  </p:cSld>
  <p:clrMapOvr>
    <a:masterClrMapping/>
  </p:clrMapOvr>
  <p:transition spd="med">
    <p:pull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zawartości 2"/>
          <p:cNvSpPr>
            <a:spLocks noGrp="1"/>
          </p:cNvSpPr>
          <p:nvPr>
            <p:ph idx="1"/>
          </p:nvPr>
        </p:nvSpPr>
        <p:spPr>
          <a:xfrm>
            <a:off x="457200" y="476250"/>
            <a:ext cx="7239000" cy="5980113"/>
          </a:xfrm>
        </p:spPr>
        <p:txBody>
          <a:bodyPr/>
          <a:lstStyle/>
          <a:p>
            <a:pPr algn="just"/>
            <a:r>
              <a:rPr lang="pl-PL" altLang="pl-PL" sz="2000" smtClean="0"/>
              <a:t>omawiane na lekcjach opowiadania uczynić punktem wyjścia do ćwiczeń sprawdzających umiejętność wskazywania w opowiadaniu elementów twórczych takich jak: opis, charakterystyka bohatera, czas akcji, miejsce akcji, zwrot akcji, puenta, punkt kulminacyjny, dialog, monolog, retrospekcja 40 Sprawozdanie z egzaminu ósmoklasisty 2019  kształcić umiejętności w zakresie poprawności językowej poprzez wprowadzenie różnorodnych ćwiczeń redakcyjnych w zakresie składni (np. przekształcanie równoważników zdań na zdania, zdań pojedynczych na zdania złożone), leksyki (np. dobieranie wyrazów bliskoznacznych, przekształcanie wypowiedzi w taki sposób, by wyrazy zapożyczone zastępować wyrazami rodzimymi) czy frazeologii (np. wyszukiwanie związków frazeologicznych zawierających jakiś wybrany wyraz, np. serce)  wypracowywać u uczniów nawyk starannego redagowania własnych wypowiedzi, a przy tworzeniu wypowiedzi pisemnych zwrócić szczególną uwagę na ortografię i interpunkcję; ćwiczyć umiejętności ortograficzne i interpunkcyjne poprzez np. pisanie przez uczniów dyktand ortograficznych.</a:t>
            </a:r>
          </a:p>
        </p:txBody>
      </p:sp>
    </p:spTree>
  </p:cSld>
  <p:clrMapOvr>
    <a:masterClrMapping/>
  </p:clrMapOvr>
  <p:transition spd="med">
    <p:pull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Matematyka </a:t>
            </a:r>
            <a:endParaRPr lang="pl-PL" dirty="0"/>
          </a:p>
        </p:txBody>
      </p:sp>
    </p:spTree>
  </p:cSld>
  <p:clrMapOvr>
    <a:masterClrMapping/>
  </p:clrMapOvr>
  <p:transition spd="med">
    <p:pull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dirty="0" smtClean="0"/>
              <a:t>Opis arkusza standardowego –matematyka </a:t>
            </a:r>
            <a:endParaRPr lang="pl-PL" dirty="0"/>
          </a:p>
        </p:txBody>
      </p:sp>
      <p:sp>
        <p:nvSpPr>
          <p:cNvPr id="30723" name="Symbol zastępczy zawartości 2"/>
          <p:cNvSpPr>
            <a:spLocks noGrp="1"/>
          </p:cNvSpPr>
          <p:nvPr>
            <p:ph idx="1"/>
          </p:nvPr>
        </p:nvSpPr>
        <p:spPr>
          <a:xfrm>
            <a:off x="457200" y="2492375"/>
            <a:ext cx="7239000" cy="3963988"/>
          </a:xfrm>
        </p:spPr>
        <p:txBody>
          <a:bodyPr/>
          <a:lstStyle/>
          <a:p>
            <a:pPr algn="just"/>
            <a:r>
              <a:rPr lang="pl-PL" altLang="pl-PL" sz="1500" smtClean="0"/>
              <a:t>Arkusz standardowy zawierał 21 zadań. Za poprawne rozwiązanie wszystkich zadań można było uzyskać maksymalnie 30 punktów, w tym 15 punktów (50%) za rozwiązanie zadań zamkniętych oraz 15 punktów (50%) za rozwiązanie zadań otwartych. Wśród zadań zamkniętych większość stanowiły zadania wyboru wielokrotnego, w których należało wybrać jedną z podanych odpowiedzi, w trzech zadaniach typu prawda-fałsz − ocenić prawdziwość zdań, a w jednym − wskazać poprawne uzupełnienia dwóch zdań. Zadania otwarte wymagały od ósmoklasistów uważnej analizy treści i występujących w nich elementów graficznych, zaplanowania i zapisania kolejnych etapów rozwiązania oraz sformułowania odpowiedzi. </a:t>
            </a:r>
          </a:p>
        </p:txBody>
      </p:sp>
    </p:spTree>
  </p:cSld>
  <p:clrMapOvr>
    <a:masterClrMapping/>
  </p:clrMapOvr>
  <p:transition spd="med">
    <p:pull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628650" y="620713"/>
          <a:ext cx="7108825" cy="5903911"/>
        </p:xfrm>
        <a:graphic>
          <a:graphicData uri="http://schemas.openxmlformats.org/drawingml/2006/table">
            <a:tbl>
              <a:tblPr firstRow="1" bandRow="1">
                <a:tableStyleId>{5C22544A-7EE6-4342-B048-85BDC9FD1C3A}</a:tableStyleId>
              </a:tblPr>
              <a:tblGrid>
                <a:gridCol w="924051"/>
                <a:gridCol w="3019067"/>
                <a:gridCol w="3165707"/>
              </a:tblGrid>
              <a:tr h="1032986">
                <a:tc>
                  <a:txBody>
                    <a:bodyPr/>
                    <a:lstStyle/>
                    <a:p>
                      <a:r>
                        <a:rPr lang="pl-PL" sz="800" dirty="0" smtClean="0"/>
                        <a:t>Nr zadania </a:t>
                      </a:r>
                      <a:endParaRPr lang="pl-PL" sz="800" dirty="0"/>
                    </a:p>
                  </a:txBody>
                  <a:tcPr marL="68576" marR="68576" marT="34286" marB="34286"/>
                </a:tc>
                <a:tc>
                  <a:txBody>
                    <a:bodyPr/>
                    <a:lstStyle/>
                    <a:p>
                      <a:endParaRPr lang="pl-PL" sz="800" dirty="0"/>
                    </a:p>
                  </a:txBody>
                  <a:tcPr marL="68576" marR="68576" marT="34286" marB="34286"/>
                </a:tc>
                <a:tc>
                  <a:txBody>
                    <a:bodyPr/>
                    <a:lstStyle/>
                    <a:p>
                      <a:endParaRPr lang="pl-PL" sz="800" dirty="0"/>
                    </a:p>
                  </a:txBody>
                  <a:tcPr marL="68576" marR="68576" marT="34286" marB="34286"/>
                </a:tc>
              </a:tr>
              <a:tr h="812913">
                <a:tc>
                  <a:txBody>
                    <a:bodyPr/>
                    <a:lstStyle/>
                    <a:p>
                      <a:r>
                        <a:rPr lang="pl-PL" sz="800" dirty="0" smtClean="0"/>
                        <a:t>1</a:t>
                      </a:r>
                      <a:endParaRPr lang="pl-PL" sz="800" dirty="0"/>
                    </a:p>
                  </a:txBody>
                  <a:tcPr marL="68576" marR="68576" marT="34286" marB="34286"/>
                </a:tc>
                <a:tc>
                  <a:txBody>
                    <a:bodyPr/>
                    <a:lstStyle/>
                    <a:p>
                      <a:r>
                        <a:rPr lang="pl-PL" sz="800" dirty="0" smtClean="0"/>
                        <a:t>Podstawa programowa 2012 II. Wykorzystanie i tworzenie informacji.</a:t>
                      </a:r>
                    </a:p>
                    <a:p>
                      <a:r>
                        <a:rPr lang="pl-PL" sz="800" dirty="0" smtClean="0"/>
                        <a:t>Podstawa programowa 2017 II. Wykorzystanie i tworzenie informacji. 1. Odczytywanie i interpretowanie danych przedstawionych w różnej formie oraz ich przetwarzanie.</a:t>
                      </a:r>
                      <a:endParaRPr lang="pl-PL" sz="800" dirty="0"/>
                    </a:p>
                  </a:txBody>
                  <a:tcPr marL="68576" marR="68576" marT="34286" marB="34286"/>
                </a:tc>
                <a:tc>
                  <a:txBody>
                    <a:bodyPr/>
                    <a:lstStyle/>
                    <a:p>
                      <a:r>
                        <a:rPr lang="pl-PL" sz="800" dirty="0" smtClean="0"/>
                        <a:t>12. Obliczenia praktyczne. Uczeń: 4) wykonuje proste obliczenia kalendarzowe na dniach, tygodniach, miesiącach, latach.</a:t>
                      </a:r>
                    </a:p>
                    <a:p>
                      <a:r>
                        <a:rPr lang="pl-PL" sz="800" dirty="0" smtClean="0"/>
                        <a:t>KLASY IV–VI XII. Obliczenia praktyczne. Uczeń: 4) wykonuje proste obliczenia kalendarzowe na dniach, tygodniach, miesiącach, latach.</a:t>
                      </a:r>
                      <a:endParaRPr lang="pl-PL" sz="800" dirty="0"/>
                    </a:p>
                  </a:txBody>
                  <a:tcPr marL="68576" marR="68576" marT="34286" marB="34286"/>
                </a:tc>
              </a:tr>
              <a:tr h="959054">
                <a:tc>
                  <a:txBody>
                    <a:bodyPr/>
                    <a:lstStyle/>
                    <a:p>
                      <a:r>
                        <a:rPr lang="pl-PL" sz="800" dirty="0" smtClean="0"/>
                        <a:t>2</a:t>
                      </a:r>
                      <a:endParaRPr lang="pl-PL" sz="800" dirty="0"/>
                    </a:p>
                  </a:txBody>
                  <a:tcPr marL="68576" marR="68576" marT="34286" marB="34286"/>
                </a:tc>
                <a:tc>
                  <a:txBody>
                    <a:bodyPr/>
                    <a:lstStyle/>
                    <a:p>
                      <a:r>
                        <a:rPr lang="pl-PL" sz="800" dirty="0" smtClean="0"/>
                        <a:t>Podstawa programowa 2012 II. Wykorzystanie i tworzenie informacji.</a:t>
                      </a:r>
                    </a:p>
                    <a:p>
                      <a:r>
                        <a:rPr lang="pl-PL" sz="800" dirty="0" smtClean="0"/>
                        <a:t>Podstawa programowa 2017 I. Sprawność rachunkowa. 1. Wykonywanie nieskomplikowanych obliczeń w pamięci lub w działaniach trudniejszych pisemnie oraz wykorzystanie tych umiejętności w sytuacjach praktycznych</a:t>
                      </a:r>
                      <a:endParaRPr lang="pl-PL" sz="800" dirty="0"/>
                    </a:p>
                  </a:txBody>
                  <a:tcPr marL="68576" marR="68576" marT="34286" marB="34286"/>
                </a:tc>
                <a:tc>
                  <a:txBody>
                    <a:bodyPr/>
                    <a:lstStyle/>
                    <a:p>
                      <a:r>
                        <a:rPr lang="pl-PL" sz="800" dirty="0" smtClean="0"/>
                        <a:t>4. Ułamki zwykłe i dziesiętne. Uczeń: 11) zaokrągla ułamki dziesiętne.</a:t>
                      </a:r>
                    </a:p>
                    <a:p>
                      <a:r>
                        <a:rPr lang="pl-PL" sz="800" dirty="0" smtClean="0"/>
                        <a:t>KLASY IV–VI I. Liczby naturalne w dziesiątkowym układzie pozycyjnym. Uczeń: 4) zaokrągla liczby naturalne.</a:t>
                      </a:r>
                      <a:endParaRPr lang="pl-PL" sz="800" dirty="0"/>
                    </a:p>
                  </a:txBody>
                  <a:tcPr marL="68576" marR="68576" marT="34286" marB="34286"/>
                </a:tc>
              </a:tr>
              <a:tr h="1032986">
                <a:tc>
                  <a:txBody>
                    <a:bodyPr/>
                    <a:lstStyle/>
                    <a:p>
                      <a:r>
                        <a:rPr lang="pl-PL" sz="800" dirty="0" smtClean="0"/>
                        <a:t>3</a:t>
                      </a:r>
                      <a:endParaRPr lang="pl-PL" sz="800" dirty="0"/>
                    </a:p>
                  </a:txBody>
                  <a:tcPr marL="68576" marR="68576" marT="34286" marB="34286"/>
                </a:tc>
                <a:tc>
                  <a:txBody>
                    <a:bodyPr/>
                    <a:lstStyle/>
                    <a:p>
                      <a:r>
                        <a:rPr lang="pl-PL" sz="800" dirty="0" smtClean="0"/>
                        <a:t>Podstawa programowa 2017 III. Wykorzystanie i interpretowanie reprezentacji. 1. Używanie prostych, dobrze znanych obiektów matematycznych, interpretowanie pojęć matematycznych i operowanie obiektami matematycznymi.</a:t>
                      </a:r>
                      <a:endParaRPr lang="pl-PL" sz="800" dirty="0"/>
                    </a:p>
                  </a:txBody>
                  <a:tcPr marL="68576" marR="68576" marT="34286" marB="34286"/>
                </a:tc>
                <a:tc>
                  <a:txBody>
                    <a:bodyPr/>
                    <a:lstStyle/>
                    <a:p>
                      <a:r>
                        <a:rPr lang="pl-PL" sz="800" dirty="0" smtClean="0"/>
                        <a:t>KLASY VII i VIII I. Potęgi o podstawach wymiernych. Uczeń: 2) mnoży i dzieli potęgi o wykładnikach całkowitych dodatnich.</a:t>
                      </a:r>
                      <a:endParaRPr lang="pl-PL" sz="800" dirty="0"/>
                    </a:p>
                  </a:txBody>
                  <a:tcPr marL="68576" marR="68576" marT="34286" marB="34286"/>
                </a:tc>
              </a:tr>
              <a:tr h="1032986">
                <a:tc>
                  <a:txBody>
                    <a:bodyPr/>
                    <a:lstStyle/>
                    <a:p>
                      <a:r>
                        <a:rPr lang="pl-PL" sz="800" dirty="0" smtClean="0"/>
                        <a:t>4</a:t>
                      </a:r>
                      <a:endParaRPr lang="pl-PL" sz="800" dirty="0"/>
                    </a:p>
                  </a:txBody>
                  <a:tcPr marL="68576" marR="68576" marT="34286" marB="34286"/>
                </a:tc>
                <a:tc>
                  <a:txBody>
                    <a:bodyPr/>
                    <a:lstStyle/>
                    <a:p>
                      <a:r>
                        <a:rPr lang="pl-PL" sz="800" dirty="0" smtClean="0"/>
                        <a:t>Podstawa programowa 2017 I. Sprawność rachunkowa. 1. Wykonywanie nieskomplikowanych obliczeń w pamięci lub w działaniach trudniejszych pisemnie oraz wykorzystanie tych umiejętności w sytuacjach praktycznych.</a:t>
                      </a:r>
                      <a:endParaRPr lang="pl-PL" sz="800" dirty="0"/>
                    </a:p>
                  </a:txBody>
                  <a:tcPr marL="68576" marR="68576" marT="34286" marB="34286"/>
                </a:tc>
                <a:tc>
                  <a:txBody>
                    <a:bodyPr/>
                    <a:lstStyle/>
                    <a:p>
                      <a:r>
                        <a:rPr lang="pl-PL" sz="800" dirty="0" smtClean="0"/>
                        <a:t>KLASY VII i VIII II. Pierwiastki. Uczeń: 2) szacuje wielkość danego pierwiastka kwadratowego lub sześciennego oraz wyrażenia arytmetycznego zawierającego pierwiastki.</a:t>
                      </a:r>
                      <a:endParaRPr lang="pl-PL" sz="800" dirty="0"/>
                    </a:p>
                  </a:txBody>
                  <a:tcPr marL="68576" marR="68576" marT="34286" marB="34286"/>
                </a:tc>
              </a:tr>
              <a:tr h="1032986">
                <a:tc>
                  <a:txBody>
                    <a:bodyPr/>
                    <a:lstStyle/>
                    <a:p>
                      <a:r>
                        <a:rPr lang="pl-PL" sz="800" dirty="0" smtClean="0"/>
                        <a:t>5</a:t>
                      </a:r>
                      <a:endParaRPr lang="pl-PL" sz="800" dirty="0"/>
                    </a:p>
                  </a:txBody>
                  <a:tcPr marL="68576" marR="68576" marT="34286" marB="34286"/>
                </a:tc>
                <a:tc>
                  <a:txBody>
                    <a:bodyPr/>
                    <a:lstStyle/>
                    <a:p>
                      <a:r>
                        <a:rPr lang="pl-PL" sz="800" dirty="0" smtClean="0"/>
                        <a:t>Podstawa programowa 2012 I. Sprawność rachunkowa.</a:t>
                      </a:r>
                    </a:p>
                    <a:p>
                      <a:r>
                        <a:rPr lang="pl-PL" sz="800" dirty="0" smtClean="0"/>
                        <a:t>Podstawa programowa 2017 I. Sprawność rachunkowa. 1. Wykonywanie nieskomplikowanych obliczeń w pamięci lub w działaniach trudniejszych pisemnie oraz wykorzystanie tych umiejętności w sytuacjach praktycznych.</a:t>
                      </a:r>
                      <a:endParaRPr lang="pl-PL" sz="800" dirty="0"/>
                    </a:p>
                  </a:txBody>
                  <a:tcPr marL="68576" marR="68576" marT="34286" marB="34286"/>
                </a:tc>
                <a:tc>
                  <a:txBody>
                    <a:bodyPr/>
                    <a:lstStyle/>
                    <a:p>
                      <a:r>
                        <a:rPr lang="pl-PL" sz="800" dirty="0" smtClean="0"/>
                        <a:t>2. Działania na liczbach naturalnych. Uczeń: 4) wykonuje dzielenie z resztą liczb naturalnych.</a:t>
                      </a:r>
                    </a:p>
                    <a:p>
                      <a:r>
                        <a:rPr lang="pl-PL" sz="800" dirty="0" smtClean="0"/>
                        <a:t>KLASY IV-VI II. Działania na liczbach naturalnych. Uczeń: 17) wyznacza wynik dzielenia z resztą liczby a przez liczbę b i zapisuje liczbę a w postaci: a = b · q + r.</a:t>
                      </a:r>
                      <a:endParaRPr lang="pl-PL" sz="800" dirty="0"/>
                    </a:p>
                  </a:txBody>
                  <a:tcPr marL="68576" marR="68576" marT="34286" marB="34286"/>
                </a:tc>
              </a:tr>
            </a:tbl>
          </a:graphicData>
        </a:graphic>
      </p:graphicFrame>
    </p:spTree>
  </p:cSld>
  <p:clrMapOvr>
    <a:masterClrMapping/>
  </p:clrMapOvr>
  <p:transition spd="med">
    <p:pull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628650" y="476250"/>
          <a:ext cx="7108825" cy="6072189"/>
        </p:xfrm>
        <a:graphic>
          <a:graphicData uri="http://schemas.openxmlformats.org/drawingml/2006/table">
            <a:tbl>
              <a:tblPr firstRow="1" bandRow="1">
                <a:tableStyleId>{5C22544A-7EE6-4342-B048-85BDC9FD1C3A}</a:tableStyleId>
              </a:tblPr>
              <a:tblGrid>
                <a:gridCol w="924051"/>
                <a:gridCol w="3019067"/>
                <a:gridCol w="3165707"/>
              </a:tblGrid>
              <a:tr h="784182">
                <a:tc>
                  <a:txBody>
                    <a:bodyPr/>
                    <a:lstStyle/>
                    <a:p>
                      <a:r>
                        <a:rPr lang="pl-PL" sz="800" dirty="0" smtClean="0"/>
                        <a:t>6</a:t>
                      </a:r>
                      <a:endParaRPr lang="pl-PL" sz="800" dirty="0"/>
                    </a:p>
                  </a:txBody>
                  <a:tcPr marL="68576" marR="68576" marT="34292" marB="34292"/>
                </a:tc>
                <a:tc>
                  <a:txBody>
                    <a:bodyPr/>
                    <a:lstStyle/>
                    <a:p>
                      <a:r>
                        <a:rPr lang="pl-PL" sz="800" dirty="0" smtClean="0"/>
                        <a:t>Podstawa programowa 2017 III. Wykorzystanie i interpretowanie reprezentacji. 1. Używanie prostych, dobrze znanych obiektów matematycznych, interpretowanie pojęć matematycznych i operowanie obiektami matematycznymi</a:t>
                      </a:r>
                      <a:endParaRPr lang="pl-PL" sz="800" dirty="0"/>
                    </a:p>
                  </a:txBody>
                  <a:tcPr marL="68576" marR="68576" marT="34292" marB="34292"/>
                </a:tc>
                <a:tc>
                  <a:txBody>
                    <a:bodyPr/>
                    <a:lstStyle/>
                    <a:p>
                      <a:r>
                        <a:rPr lang="pl-PL" sz="800" dirty="0" smtClean="0"/>
                        <a:t>KLASY VII i VIII VII. Proporcjonalność prosta. Uczeń: 3) stosuje podział proporcjonalny. V. Obliczenia procentowe. Uczeń: 1) przedstawia część wielkości jako procent tej wielkości.</a:t>
                      </a:r>
                      <a:endParaRPr lang="pl-PL" sz="800" dirty="0"/>
                    </a:p>
                  </a:txBody>
                  <a:tcPr marL="68576" marR="68576" marT="34292" marB="34292"/>
                </a:tc>
              </a:tr>
              <a:tr h="643206">
                <a:tc>
                  <a:txBody>
                    <a:bodyPr/>
                    <a:lstStyle/>
                    <a:p>
                      <a:r>
                        <a:rPr lang="pl-PL" sz="800" dirty="0" smtClean="0"/>
                        <a:t>7</a:t>
                      </a:r>
                      <a:endParaRPr lang="pl-PL" sz="800" dirty="0"/>
                    </a:p>
                  </a:txBody>
                  <a:tcPr marL="68576" marR="68576" marT="34292" marB="34292"/>
                </a:tc>
                <a:tc>
                  <a:txBody>
                    <a:bodyPr/>
                    <a:lstStyle/>
                    <a:p>
                      <a:r>
                        <a:rPr lang="pl-PL" sz="800" dirty="0" smtClean="0"/>
                        <a:t>Podstawa programowa 2017 IV. Rozumowanie i argumentacja. 1. Przeprowadzanie prostego rozumowania, podawanie argumentów uzasadniających poprawność rozumowania, rozróżnianie dowodu od przykładu</a:t>
                      </a:r>
                      <a:endParaRPr lang="pl-PL" sz="800" dirty="0"/>
                    </a:p>
                  </a:txBody>
                  <a:tcPr marL="68576" marR="68576" marT="34292" marB="34292"/>
                </a:tc>
                <a:tc>
                  <a:txBody>
                    <a:bodyPr/>
                    <a:lstStyle/>
                    <a:p>
                      <a:r>
                        <a:rPr lang="pl-PL" sz="800" dirty="0" smtClean="0"/>
                        <a:t>KLASY VII i VIII XIII. Odczytywanie danych i elementy statystyki opisowej. Uczeń: 3) oblicza średnią arytmetyczną kilku liczb.</a:t>
                      </a:r>
                      <a:endParaRPr lang="pl-PL" sz="800" dirty="0"/>
                    </a:p>
                  </a:txBody>
                  <a:tcPr marL="68576" marR="68576" marT="34292" marB="34292"/>
                </a:tc>
              </a:tr>
              <a:tr h="925159">
                <a:tc>
                  <a:txBody>
                    <a:bodyPr/>
                    <a:lstStyle/>
                    <a:p>
                      <a:r>
                        <a:rPr lang="pl-PL" sz="800" dirty="0" smtClean="0"/>
                        <a:t>8</a:t>
                      </a:r>
                      <a:endParaRPr lang="pl-PL" sz="800" dirty="0"/>
                    </a:p>
                  </a:txBody>
                  <a:tcPr marL="68576" marR="68576" marT="34292" marB="34292"/>
                </a:tc>
                <a:tc>
                  <a:txBody>
                    <a:bodyPr/>
                    <a:lstStyle/>
                    <a:p>
                      <a:r>
                        <a:rPr lang="pl-PL" sz="800" dirty="0" smtClean="0"/>
                        <a:t>Podstawa programowa 2017 II. Wykorzystanie i tworzenie informacji. 1. Odczytywanie i interpretowanie danych przedstawionych w różnej formie oraz ich przetwarzanie.</a:t>
                      </a:r>
                      <a:endParaRPr lang="pl-PL" sz="800" dirty="0"/>
                    </a:p>
                  </a:txBody>
                  <a:tcPr marL="68576" marR="68576" marT="34292" marB="34292"/>
                </a:tc>
                <a:tc>
                  <a:txBody>
                    <a:bodyPr/>
                    <a:lstStyle/>
                    <a:p>
                      <a:r>
                        <a:rPr lang="pl-PL" sz="800" dirty="0" smtClean="0"/>
                        <a:t>KLASY VII i VIII IV. Przekształcanie wyrażeń algebraicznych. Sumy algebraiczne i działania na nich. Uczeń: 3) mnoży sumy algebraiczne przez jednomian i dodaje wyrażenia powstałe z mnożenia sum algebraicznych przez jednomiany; 4) mnoży dwumian przez dwumian, dokonując redukcji wyrazów podobnych.</a:t>
                      </a:r>
                      <a:endParaRPr lang="pl-PL" sz="800" dirty="0"/>
                    </a:p>
                  </a:txBody>
                  <a:tcPr marL="68576" marR="68576" marT="34292" marB="34292"/>
                </a:tc>
              </a:tr>
              <a:tr h="1066136">
                <a:tc>
                  <a:txBody>
                    <a:bodyPr/>
                    <a:lstStyle/>
                    <a:p>
                      <a:r>
                        <a:rPr lang="pl-PL" sz="800" dirty="0" smtClean="0"/>
                        <a:t>9</a:t>
                      </a:r>
                      <a:endParaRPr lang="pl-PL" sz="800" dirty="0"/>
                    </a:p>
                  </a:txBody>
                  <a:tcPr marL="68576" marR="68576" marT="34292" marB="34292"/>
                </a:tc>
                <a:tc>
                  <a:txBody>
                    <a:bodyPr/>
                    <a:lstStyle/>
                    <a:p>
                      <a:r>
                        <a:rPr lang="pl-PL" sz="800" dirty="0" smtClean="0"/>
                        <a:t>Podstawa programowa 2017 II. Wykorzystanie i tworzenie informacji. 1. Odczytywanie i interpretowanie danych przedstawionych w różnej formie oraz ich przetwarzanie.</a:t>
                      </a:r>
                      <a:endParaRPr lang="pl-PL" sz="800" dirty="0"/>
                    </a:p>
                  </a:txBody>
                  <a:tcPr marL="68576" marR="68576" marT="34292" marB="34292"/>
                </a:tc>
                <a:tc>
                  <a:txBody>
                    <a:bodyPr/>
                    <a:lstStyle/>
                    <a:p>
                      <a:r>
                        <a:rPr lang="pl-PL" sz="800" dirty="0" smtClean="0"/>
                        <a:t>KLASY VII-VIII X. Oś liczbowa. Układ współrzędnych na płaszczyźnie. Uczeń: 4) znajduje środek odcinka, którego końce mają dane współrzędne (całkowite lub wymierne) oraz znajduje współrzędne drugiego końca odcinka, gdy dany jest jeden koniec i środek; 3) rysuje w układzie współrzędnych na płaszczyźnie punkty kratowe o danych współrzędnych całkowitych (dowolnego znaku).</a:t>
                      </a:r>
                      <a:endParaRPr lang="pl-PL" sz="800" dirty="0"/>
                    </a:p>
                  </a:txBody>
                  <a:tcPr marL="68576" marR="68576" marT="34292" marB="34292"/>
                </a:tc>
              </a:tr>
              <a:tr h="925159">
                <a:tc>
                  <a:txBody>
                    <a:bodyPr/>
                    <a:lstStyle/>
                    <a:p>
                      <a:r>
                        <a:rPr lang="pl-PL" sz="800" dirty="0" smtClean="0"/>
                        <a:t>10</a:t>
                      </a:r>
                      <a:endParaRPr lang="pl-PL" sz="800" dirty="0"/>
                    </a:p>
                  </a:txBody>
                  <a:tcPr marL="68576" marR="68576" marT="34292" marB="34292"/>
                </a:tc>
                <a:tc>
                  <a:txBody>
                    <a:bodyPr/>
                    <a:lstStyle/>
                    <a:p>
                      <a:r>
                        <a:rPr lang="pl-PL" sz="800" dirty="0" smtClean="0"/>
                        <a:t>Podstawa programowa 2012 IV. Rozumowanie i tworzenie strategii.</a:t>
                      </a:r>
                    </a:p>
                    <a:p>
                      <a:r>
                        <a:rPr lang="pl-PL" sz="800" dirty="0" smtClean="0"/>
                        <a:t>Podstawa programowa 2017 IV. Rozumowanie i argumentacja. 1. Przeprowadzanie prostego rozumowania, podawanie argumentów uzasadniających poprawność rozumowania, rozróżnianie dowodu od przykładu.</a:t>
                      </a:r>
                      <a:endParaRPr lang="pl-PL" sz="800" dirty="0"/>
                    </a:p>
                  </a:txBody>
                  <a:tcPr marL="68576" marR="68576" marT="34292" marB="34292"/>
                </a:tc>
                <a:tc>
                  <a:txBody>
                    <a:bodyPr/>
                    <a:lstStyle/>
                    <a:p>
                      <a:r>
                        <a:rPr lang="pl-PL" sz="800" dirty="0" smtClean="0"/>
                        <a:t>11.Obliczenia w geometrii. Uczeń: 1) oblicza obwód wielokąta o danych długościach boków</a:t>
                      </a:r>
                    </a:p>
                    <a:p>
                      <a:r>
                        <a:rPr lang="pl-PL" sz="800" dirty="0" smtClean="0"/>
                        <a:t>KLASY IV–VI XI. Obliczenia w geometrii. Uczeń: 1) oblicza obwód wielokąta o danych długościach boków.</a:t>
                      </a:r>
                      <a:endParaRPr lang="pl-PL" sz="800" dirty="0"/>
                    </a:p>
                  </a:txBody>
                  <a:tcPr marL="68576" marR="68576" marT="34292" marB="34292"/>
                </a:tc>
              </a:tr>
              <a:tr h="803188">
                <a:tc>
                  <a:txBody>
                    <a:bodyPr/>
                    <a:lstStyle/>
                    <a:p>
                      <a:r>
                        <a:rPr lang="pl-PL" sz="800" dirty="0" smtClean="0"/>
                        <a:t>11</a:t>
                      </a:r>
                      <a:endParaRPr lang="pl-PL" sz="800" dirty="0"/>
                    </a:p>
                  </a:txBody>
                  <a:tcPr marL="68576" marR="68576" marT="34292" marB="34292"/>
                </a:tc>
                <a:tc>
                  <a:txBody>
                    <a:bodyPr/>
                    <a:lstStyle/>
                    <a:p>
                      <a:r>
                        <a:rPr lang="pl-PL" sz="800" dirty="0" err="1" smtClean="0"/>
                        <a:t>Pdstawa</a:t>
                      </a:r>
                      <a:r>
                        <a:rPr lang="pl-PL" sz="800" dirty="0" smtClean="0"/>
                        <a:t> programowa 2017 II. Wykorzystanie i tworzenie informacji. 2. Odczytywanie i interpretowanie danych przedstawionych w różnej formie oraz ich przetwarzanie</a:t>
                      </a:r>
                      <a:endParaRPr lang="pl-PL" sz="800" dirty="0"/>
                    </a:p>
                  </a:txBody>
                  <a:tcPr marL="68576" marR="68576" marT="34292" marB="34292"/>
                </a:tc>
                <a:tc>
                  <a:txBody>
                    <a:bodyPr/>
                    <a:lstStyle/>
                    <a:p>
                      <a:r>
                        <a:rPr lang="pl-PL" sz="800" dirty="0" smtClean="0"/>
                        <a:t>KLASY VII i VIII </a:t>
                      </a:r>
                      <a:r>
                        <a:rPr lang="pl-PL" sz="800" dirty="0" err="1" smtClean="0"/>
                        <a:t>VIII</a:t>
                      </a:r>
                      <a:r>
                        <a:rPr lang="pl-PL" sz="800" dirty="0" smtClean="0"/>
                        <a:t>. Własności figur geometrycznych na płaszczyźnie. Uczeń: 4) zna i stosuje cechy przystawania trójkątów.</a:t>
                      </a:r>
                      <a:endParaRPr lang="pl-PL" sz="800" dirty="0"/>
                    </a:p>
                  </a:txBody>
                  <a:tcPr marL="68576" marR="68576" marT="34292" marB="34292"/>
                </a:tc>
              </a:tr>
              <a:tr h="925159">
                <a:tc>
                  <a:txBody>
                    <a:bodyPr/>
                    <a:lstStyle/>
                    <a:p>
                      <a:r>
                        <a:rPr lang="pl-PL" sz="800" dirty="0" smtClean="0"/>
                        <a:t>12</a:t>
                      </a:r>
                      <a:endParaRPr lang="pl-PL" sz="800" dirty="0"/>
                    </a:p>
                  </a:txBody>
                  <a:tcPr marL="68576" marR="68576" marT="34292" marB="34292"/>
                </a:tc>
                <a:tc>
                  <a:txBody>
                    <a:bodyPr/>
                    <a:lstStyle/>
                    <a:p>
                      <a:r>
                        <a:rPr lang="pl-PL" sz="800" dirty="0" smtClean="0"/>
                        <a:t>Podstawa programowa 2012 II. Wykorzystanie i tworzenie informacji.</a:t>
                      </a:r>
                    </a:p>
                    <a:p>
                      <a:r>
                        <a:rPr lang="pl-PL" sz="800" dirty="0" smtClean="0"/>
                        <a:t>Podstawa programowa 2017 III. Wykorzystanie i interpretowanie reprezentacji. 1. Używanie prostych, dobrze znanych obiektów matematycznych, interpretowanie pojęć matematycznych i operowanie obiektami matematycznymi.</a:t>
                      </a:r>
                      <a:endParaRPr lang="pl-PL" sz="800" dirty="0"/>
                    </a:p>
                  </a:txBody>
                  <a:tcPr marL="68576" marR="68576" marT="34292" marB="34292"/>
                </a:tc>
                <a:tc>
                  <a:txBody>
                    <a:bodyPr/>
                    <a:lstStyle/>
                    <a:p>
                      <a:r>
                        <a:rPr lang="pl-PL" sz="800" dirty="0" smtClean="0"/>
                        <a:t>KLASY IV–VI IX. Wielokąty, koła i okręgi. Uczeń: 5) zna najważniejsze własności kwadratu, prostokąta, rombu, równoległoboku i trapezu, rozpoznaje figury osiowosymetryczne i wskazuje osie symetrii figur; 3) stosuje twierdzenie o sumie kątów wewnętrznych trójkąta.</a:t>
                      </a:r>
                      <a:endParaRPr lang="pl-PL" sz="800" dirty="0"/>
                    </a:p>
                  </a:txBody>
                  <a:tcPr marL="68576" marR="68576" marT="34292" marB="34292"/>
                </a:tc>
              </a:tr>
            </a:tbl>
          </a:graphicData>
        </a:graphic>
      </p:graphicFrame>
    </p:spTree>
  </p:cSld>
  <p:clrMapOvr>
    <a:masterClrMapping/>
  </p:clrMapOvr>
  <p:transition spd="med">
    <p:pull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628650" y="476250"/>
          <a:ext cx="7354888" cy="5843588"/>
        </p:xfrm>
        <a:graphic>
          <a:graphicData uri="http://schemas.openxmlformats.org/drawingml/2006/table">
            <a:tbl>
              <a:tblPr firstRow="1" bandRow="1">
                <a:tableStyleId>{5C22544A-7EE6-4342-B048-85BDC9FD1C3A}</a:tableStyleId>
              </a:tblPr>
              <a:tblGrid>
                <a:gridCol w="438856"/>
                <a:gridCol w="3504382"/>
                <a:gridCol w="3411650"/>
              </a:tblGrid>
              <a:tr h="647230">
                <a:tc>
                  <a:txBody>
                    <a:bodyPr/>
                    <a:lstStyle/>
                    <a:p>
                      <a:r>
                        <a:rPr lang="pl-PL" sz="800" dirty="0" smtClean="0"/>
                        <a:t>6</a:t>
                      </a:r>
                      <a:endParaRPr lang="pl-PL" sz="800" dirty="0"/>
                    </a:p>
                  </a:txBody>
                  <a:tcPr marL="68578" marR="68578" marT="34296" marB="34296"/>
                </a:tc>
                <a:tc>
                  <a:txBody>
                    <a:bodyPr/>
                    <a:lstStyle/>
                    <a:p>
                      <a:r>
                        <a:rPr lang="pl-PL" sz="800" dirty="0" smtClean="0"/>
                        <a:t>Podstawa programowa 2017 III. Wykorzystanie i interpretowanie reprezentacji. 1. Używanie prostych, dobrze znanych obiektów matematycznych, interpretowanie pojęć matematycznych i operowanie obiektami matematycznymi</a:t>
                      </a:r>
                      <a:endParaRPr lang="pl-PL" sz="800" dirty="0"/>
                    </a:p>
                  </a:txBody>
                  <a:tcPr marL="68578" marR="68578" marT="34296" marB="34296"/>
                </a:tc>
                <a:tc>
                  <a:txBody>
                    <a:bodyPr/>
                    <a:lstStyle/>
                    <a:p>
                      <a:r>
                        <a:rPr lang="pl-PL" sz="800" dirty="0" smtClean="0"/>
                        <a:t>KLASY VII i VIII VII. Proporcjonalność prosta. Uczeń: 3) stosuje podział proporcjonalny. V. Obliczenia procentowe. Uczeń: 1) przedstawia część wielkości jako procent tej wielkości.</a:t>
                      </a:r>
                      <a:endParaRPr lang="pl-PL" sz="800" dirty="0"/>
                    </a:p>
                  </a:txBody>
                  <a:tcPr marL="68578" marR="68578" marT="34296" marB="34296"/>
                </a:tc>
              </a:tr>
              <a:tr h="647230">
                <a:tc>
                  <a:txBody>
                    <a:bodyPr/>
                    <a:lstStyle/>
                    <a:p>
                      <a:r>
                        <a:rPr lang="pl-PL" sz="800" dirty="0" smtClean="0"/>
                        <a:t>13</a:t>
                      </a:r>
                      <a:endParaRPr lang="pl-PL" sz="800" dirty="0"/>
                    </a:p>
                  </a:txBody>
                  <a:tcPr marL="68578" marR="68578" marT="34296" marB="34296"/>
                </a:tc>
                <a:tc>
                  <a:txBody>
                    <a:bodyPr/>
                    <a:lstStyle/>
                    <a:p>
                      <a:r>
                        <a:rPr lang="pl-PL" sz="800" dirty="0" smtClean="0"/>
                        <a:t>Podstawa programowa 2017 III. Wykorzystanie i interpretowanie reprezentacji. 2. Dobieranie modelu matematycznego do prostej sytuacji oraz budowanie go w różnych kontekstach, także w kontekście praktycznym.</a:t>
                      </a:r>
                      <a:endParaRPr lang="pl-PL" sz="800" dirty="0"/>
                    </a:p>
                  </a:txBody>
                  <a:tcPr marL="68578" marR="68578" marT="34296" marB="34296"/>
                </a:tc>
                <a:tc>
                  <a:txBody>
                    <a:bodyPr/>
                    <a:lstStyle/>
                    <a:p>
                      <a:r>
                        <a:rPr lang="pl-PL" sz="800" dirty="0" smtClean="0"/>
                        <a:t>KLASY VII i VIII </a:t>
                      </a:r>
                      <a:r>
                        <a:rPr lang="pl-PL" sz="800" dirty="0" err="1" smtClean="0"/>
                        <a:t>VIII</a:t>
                      </a:r>
                      <a:r>
                        <a:rPr lang="pl-PL" sz="800" dirty="0" smtClean="0"/>
                        <a:t>. Własności figur geometrycznych na płaszczyźnie. Uczeń: 8) zna i stosuje w sytuacjach praktycznych twierdzenie Pitagorasa (bez twierdzenia odwrotnego).</a:t>
                      </a:r>
                      <a:endParaRPr lang="pl-PL" sz="800" dirty="0"/>
                    </a:p>
                  </a:txBody>
                  <a:tcPr marL="68578" marR="68578" marT="34296" marB="34296"/>
                </a:tc>
              </a:tr>
              <a:tr h="789089">
                <a:tc>
                  <a:txBody>
                    <a:bodyPr/>
                    <a:lstStyle/>
                    <a:p>
                      <a:r>
                        <a:rPr lang="pl-PL" sz="800" dirty="0" smtClean="0"/>
                        <a:t>14</a:t>
                      </a:r>
                      <a:endParaRPr lang="pl-PL" sz="800" dirty="0"/>
                    </a:p>
                  </a:txBody>
                  <a:tcPr marL="68578" marR="68578" marT="34296" marB="34296"/>
                </a:tc>
                <a:tc>
                  <a:txBody>
                    <a:bodyPr/>
                    <a:lstStyle/>
                    <a:p>
                      <a:r>
                        <a:rPr lang="pl-PL" sz="800" dirty="0" smtClean="0"/>
                        <a:t>Podstawa programowa 2012 III. Modelowanie matematyczne.</a:t>
                      </a:r>
                    </a:p>
                    <a:p>
                      <a:r>
                        <a:rPr lang="pl-PL" sz="800" dirty="0" smtClean="0"/>
                        <a:t>Podstawa programowa 2017 42 III. Wykorzystanie i interpretowanie reprezentacji. 1. Używanie prostych, dobrze znanych obiektów matematycznych, interpretowanie pojęć matematycznych i operowanie obiektami matematycznymi.</a:t>
                      </a:r>
                      <a:endParaRPr lang="pl-PL" sz="800" dirty="0"/>
                    </a:p>
                  </a:txBody>
                  <a:tcPr marL="68578" marR="68578" marT="34296" marB="34296"/>
                </a:tc>
                <a:tc>
                  <a:txBody>
                    <a:bodyPr/>
                    <a:lstStyle/>
                    <a:p>
                      <a:r>
                        <a:rPr lang="pl-PL" sz="800" dirty="0" smtClean="0"/>
                        <a:t>KLASY IV–VI XI. Obliczenia w geometrii. Uczeń: 5) oblicza objętość: […] prostopadłościanu przy danych długościach krawędzi.</a:t>
                      </a:r>
                      <a:endParaRPr lang="pl-PL" sz="800" dirty="0"/>
                    </a:p>
                  </a:txBody>
                  <a:tcPr marL="68578" marR="68578" marT="34296" marB="34296"/>
                </a:tc>
              </a:tr>
              <a:tr h="399761">
                <a:tc>
                  <a:txBody>
                    <a:bodyPr/>
                    <a:lstStyle/>
                    <a:p>
                      <a:r>
                        <a:rPr lang="pl-PL" sz="800" dirty="0" smtClean="0"/>
                        <a:t>15</a:t>
                      </a:r>
                      <a:endParaRPr lang="pl-PL" sz="800" dirty="0"/>
                    </a:p>
                  </a:txBody>
                  <a:tcPr marL="68578" marR="68578" marT="34296" marB="34296"/>
                </a:tc>
                <a:tc>
                  <a:txBody>
                    <a:bodyPr/>
                    <a:lstStyle/>
                    <a:p>
                      <a:r>
                        <a:rPr lang="pl-PL" sz="800" dirty="0" smtClean="0"/>
                        <a:t>Podstawa programowa 2017 II. Wykorzystanie i tworzenie informacji. 2. Odczytywanie i interpretowanie danych przedstawionych w różnej</a:t>
                      </a:r>
                      <a:endParaRPr lang="pl-PL" sz="800" dirty="0"/>
                    </a:p>
                  </a:txBody>
                  <a:tcPr marL="68578" marR="68578" marT="34296" marB="34296"/>
                </a:tc>
                <a:tc>
                  <a:txBody>
                    <a:bodyPr/>
                    <a:lstStyle/>
                    <a:p>
                      <a:r>
                        <a:rPr lang="pl-PL" sz="800" dirty="0" smtClean="0"/>
                        <a:t>KLASY VII i VIII XI. Geometria przestrzenna. Uczeń: 1) rozpoznaje graniastosłupy i ostrosłupy – w tym proste i prawidłowe.</a:t>
                      </a:r>
                      <a:endParaRPr lang="pl-PL" sz="800" dirty="0"/>
                    </a:p>
                  </a:txBody>
                  <a:tcPr marL="68578" marR="68578" marT="34296" marB="34296"/>
                </a:tc>
              </a:tr>
              <a:tr h="789089">
                <a:tc>
                  <a:txBody>
                    <a:bodyPr/>
                    <a:lstStyle/>
                    <a:p>
                      <a:r>
                        <a:rPr lang="pl-PL" sz="800" dirty="0" smtClean="0"/>
                        <a:t>16</a:t>
                      </a:r>
                      <a:endParaRPr lang="pl-PL" sz="800" dirty="0"/>
                    </a:p>
                  </a:txBody>
                  <a:tcPr marL="68578" marR="68578" marT="34296" marB="34296"/>
                </a:tc>
                <a:tc>
                  <a:txBody>
                    <a:bodyPr/>
                    <a:lstStyle/>
                    <a:p>
                      <a:r>
                        <a:rPr lang="pl-PL" sz="800" dirty="0" smtClean="0"/>
                        <a:t>Podstawa programowa 2012 II. Wykorzystanie i tworzenie informacji.</a:t>
                      </a:r>
                    </a:p>
                    <a:p>
                      <a:r>
                        <a:rPr lang="pl-PL" sz="800" dirty="0" smtClean="0"/>
                        <a:t>Podstawa programowa 2017 II. Wykorzystanie i tworzenie informacji. 2. Odczytywanie i interpretowanie danych przedstawionych w różnej formie oraz ich przetwarzanie.</a:t>
                      </a:r>
                      <a:endParaRPr lang="pl-PL" sz="800" dirty="0"/>
                    </a:p>
                  </a:txBody>
                  <a:tcPr marL="68578" marR="68578" marT="34296" marB="34296"/>
                </a:tc>
                <a:tc>
                  <a:txBody>
                    <a:bodyPr/>
                    <a:lstStyle/>
                    <a:p>
                      <a:r>
                        <a:rPr lang="pl-PL" sz="800" dirty="0" smtClean="0"/>
                        <a:t>KLASY VII i VIII XIII. Odczytywanie danych i elementy statystyki opisowej. Uczeń: 1) interpretuje dane przedstawione za pomocą tabel, diagramów słupkowych i kołowych, wykresów, w tym także wykresów w układzie współrzędnych. V. Obliczenia procentowe. Uczeń: 2) oblicza liczbę a równą p procent danej liczby b.</a:t>
                      </a:r>
                      <a:endParaRPr lang="pl-PL" sz="800" dirty="0"/>
                    </a:p>
                  </a:txBody>
                  <a:tcPr marL="68578" marR="68578" marT="34296" marB="34296"/>
                </a:tc>
              </a:tr>
              <a:tr h="1214665">
                <a:tc>
                  <a:txBody>
                    <a:bodyPr/>
                    <a:lstStyle/>
                    <a:p>
                      <a:r>
                        <a:rPr lang="pl-PL" sz="800" dirty="0" smtClean="0"/>
                        <a:t>17</a:t>
                      </a:r>
                      <a:endParaRPr lang="pl-PL" sz="800" dirty="0"/>
                    </a:p>
                  </a:txBody>
                  <a:tcPr marL="68578" marR="68578" marT="34296" marB="34296"/>
                </a:tc>
                <a:tc>
                  <a:txBody>
                    <a:bodyPr/>
                    <a:lstStyle/>
                    <a:p>
                      <a:r>
                        <a:rPr lang="pl-PL" sz="800" dirty="0" smtClean="0"/>
                        <a:t>Podstawa programowa 2012 III. Modelowanie matematyczne.</a:t>
                      </a:r>
                    </a:p>
                    <a:p>
                      <a:r>
                        <a:rPr lang="pl-PL" sz="800" dirty="0" smtClean="0"/>
                        <a:t>Podstawa programowa 2017 III. Wykorzystanie i interpretowanie reprezentacji. 2. Dobieranie modelu matematycznego do prostej sytuacji oraz budowanie go w różnych kontekstach, także w kontekście praktycznym</a:t>
                      </a:r>
                      <a:endParaRPr lang="pl-PL" sz="800" dirty="0"/>
                    </a:p>
                  </a:txBody>
                  <a:tcPr marL="68578" marR="68578" marT="34296" marB="34296"/>
                </a:tc>
                <a:tc>
                  <a:txBody>
                    <a:bodyPr/>
                    <a:lstStyle/>
                    <a:p>
                      <a:r>
                        <a:rPr lang="pl-PL" sz="800" dirty="0" smtClean="0"/>
                        <a:t>12. Obliczenia praktyczne. Uczeń: 9) w sytuacji praktycznej oblicza: drogę przy danej prędkości i danym czasie, prędkość przy danej drodze i danym czasie, czas przy danej drodze i danej prędkości; stosuje jednostki prędkości: km/h, m/s.</a:t>
                      </a:r>
                    </a:p>
                    <a:p>
                      <a:r>
                        <a:rPr lang="pl-PL" sz="800" dirty="0" smtClean="0"/>
                        <a:t>KLASY IV–VI XII. Obliczenia praktyczne. Uczeń: 9) w sytuacji praktycznej oblicza: drogę przy danej prędkości i czasie, prędkość przy danej drodze i czasie, czas przy danej drodze i prędkości oraz stosuje jednostki prędkości km/h i m/s.</a:t>
                      </a:r>
                      <a:endParaRPr lang="pl-PL" sz="800" dirty="0"/>
                    </a:p>
                  </a:txBody>
                  <a:tcPr marL="68578" marR="68578" marT="34296" marB="34296"/>
                </a:tc>
              </a:tr>
              <a:tr h="1356524">
                <a:tc>
                  <a:txBody>
                    <a:bodyPr/>
                    <a:lstStyle/>
                    <a:p>
                      <a:r>
                        <a:rPr lang="pl-PL" sz="800" dirty="0" smtClean="0"/>
                        <a:t>18</a:t>
                      </a:r>
                      <a:endParaRPr lang="pl-PL" sz="800" dirty="0"/>
                    </a:p>
                  </a:txBody>
                  <a:tcPr marL="68578" marR="68578" marT="34296" marB="34296"/>
                </a:tc>
                <a:tc>
                  <a:txBody>
                    <a:bodyPr/>
                    <a:lstStyle/>
                    <a:p>
                      <a:r>
                        <a:rPr lang="pl-PL" sz="800" dirty="0" smtClean="0"/>
                        <a:t>Podstawa programowa 2012 IV. Rozumowanie i tworzenie strategii.</a:t>
                      </a:r>
                    </a:p>
                    <a:p>
                      <a:r>
                        <a:rPr lang="pl-PL" sz="800" dirty="0" smtClean="0"/>
                        <a:t>Podstawa programowa 2017 IV. Rozumowanie i argumentacja. 1. Przeprowadzanie prostego rozumowania, podawanie argumentów uzasadniających poprawność rozumowania, rozróżnianie dowodu od przykładu.</a:t>
                      </a:r>
                      <a:endParaRPr lang="pl-PL" sz="800" dirty="0"/>
                    </a:p>
                  </a:txBody>
                  <a:tcPr marL="68578" marR="68578" marT="34296" marB="34296"/>
                </a:tc>
                <a:tc>
                  <a:txBody>
                    <a:bodyPr/>
                    <a:lstStyle/>
                    <a:p>
                      <a:r>
                        <a:rPr lang="pl-PL" sz="800" dirty="0" smtClean="0"/>
                        <a:t>14. Zadania tekstowe. Uczeń: 5) do rozwiązywania zadań osadzonych w kontekście praktycznym stosuje poznaną wiedzę z zakresu arytmetyki i geometrii oraz nabyte umiejętności rachunkowe, a także własne poprawne metody. 2. Działania na liczbach naturalnych. Uczeń: 12) szacuje wyniki działań. KLASY IV–VI XIV. Zadania tekstowe. Uczeń: 5) do rozwiązania zadań osadzonych w kontekście praktycznym stosuje poznaną wiedzę z zakresu arytmetyki i geometrii oraz nabyte umiejętności rachunkowe, a także poznane poprawne metody. II. Działania na liczbach naturalnych. Uczeń: 12) szacuje wyniki działań.</a:t>
                      </a:r>
                      <a:endParaRPr lang="pl-PL" sz="800" dirty="0"/>
                    </a:p>
                  </a:txBody>
                  <a:tcPr marL="68578" marR="68578" marT="34296" marB="34296"/>
                </a:tc>
              </a:tr>
            </a:tbl>
          </a:graphicData>
        </a:graphic>
      </p:graphicFrame>
    </p:spTree>
  </p:cSld>
  <p:clrMapOvr>
    <a:masterClrMapping/>
  </p:clrMapOvr>
  <p:transition spd="med">
    <p:pull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628650" y="476250"/>
          <a:ext cx="7108825" cy="5905501"/>
        </p:xfrm>
        <a:graphic>
          <a:graphicData uri="http://schemas.openxmlformats.org/drawingml/2006/table">
            <a:tbl>
              <a:tblPr firstRow="1" bandRow="1">
                <a:tableStyleId>{5C22544A-7EE6-4342-B048-85BDC9FD1C3A}</a:tableStyleId>
              </a:tblPr>
              <a:tblGrid>
                <a:gridCol w="924051"/>
                <a:gridCol w="3019067"/>
                <a:gridCol w="3165707"/>
              </a:tblGrid>
              <a:tr h="937372">
                <a:tc>
                  <a:txBody>
                    <a:bodyPr/>
                    <a:lstStyle/>
                    <a:p>
                      <a:r>
                        <a:rPr lang="pl-PL" sz="800" dirty="0" smtClean="0"/>
                        <a:t>6</a:t>
                      </a:r>
                      <a:endParaRPr lang="pl-PL" sz="800" dirty="0"/>
                    </a:p>
                  </a:txBody>
                  <a:tcPr marL="68576" marR="68576" marT="34295" marB="34295"/>
                </a:tc>
                <a:tc>
                  <a:txBody>
                    <a:bodyPr/>
                    <a:lstStyle/>
                    <a:p>
                      <a:r>
                        <a:rPr lang="pl-PL" sz="800" dirty="0" smtClean="0"/>
                        <a:t>Podstawa programowa 2017 III. Wykorzystanie i interpretowanie reprezentacji. 1. Używanie prostych, dobrze znanych obiektów matematycznych, interpretowanie pojęć matematycznych i operowanie obiektami matematycznymi</a:t>
                      </a:r>
                      <a:endParaRPr lang="pl-PL" sz="800" dirty="0"/>
                    </a:p>
                  </a:txBody>
                  <a:tcPr marL="68576" marR="68576" marT="34295" marB="34295"/>
                </a:tc>
                <a:tc>
                  <a:txBody>
                    <a:bodyPr/>
                    <a:lstStyle/>
                    <a:p>
                      <a:r>
                        <a:rPr lang="pl-PL" sz="800" dirty="0" smtClean="0"/>
                        <a:t>KLASY VII i VIII VII. Proporcjonalność prosta. Uczeń: 3) stosuje podział proporcjonalny. V. Obliczenia procentowe. Uczeń: 1) przedstawia część wielkości jako procent tej wielkości.</a:t>
                      </a:r>
                      <a:endParaRPr lang="pl-PL" sz="800" dirty="0"/>
                    </a:p>
                  </a:txBody>
                  <a:tcPr marL="68576" marR="68576" marT="34295" marB="34295"/>
                </a:tc>
              </a:tr>
              <a:tr h="1846862">
                <a:tc>
                  <a:txBody>
                    <a:bodyPr/>
                    <a:lstStyle/>
                    <a:p>
                      <a:r>
                        <a:rPr lang="pl-PL" sz="800" dirty="0" smtClean="0"/>
                        <a:t>19</a:t>
                      </a:r>
                      <a:endParaRPr lang="pl-PL" sz="800" dirty="0"/>
                    </a:p>
                  </a:txBody>
                  <a:tcPr marL="68576" marR="68576" marT="34295" marB="34295"/>
                </a:tc>
                <a:tc>
                  <a:txBody>
                    <a:bodyPr/>
                    <a:lstStyle/>
                    <a:p>
                      <a:r>
                        <a:rPr lang="pl-PL" sz="800" dirty="0" smtClean="0"/>
                        <a:t>Podstawa programowa 2012 II. Wykorzystanie i tworzenie informacji.</a:t>
                      </a:r>
                    </a:p>
                    <a:p>
                      <a:r>
                        <a:rPr lang="pl-PL" sz="800" dirty="0" smtClean="0"/>
                        <a:t>Podstawa programowa 2017</a:t>
                      </a:r>
                    </a:p>
                    <a:p>
                      <a:r>
                        <a:rPr lang="pl-PL" sz="800" dirty="0" smtClean="0"/>
                        <a:t>II. Wykorzystanie i tworzenie informacji.</a:t>
                      </a:r>
                      <a:endParaRPr lang="pl-PL" sz="800" dirty="0"/>
                    </a:p>
                  </a:txBody>
                  <a:tcPr marL="68576" marR="68576" marT="34295" marB="34295"/>
                </a:tc>
                <a:tc>
                  <a:txBody>
                    <a:bodyPr/>
                    <a:lstStyle/>
                    <a:p>
                      <a:r>
                        <a:rPr lang="pl-PL" sz="800" dirty="0" smtClean="0"/>
                        <a:t>4. Ułamki zwykłe i dziesiętne. Uczeń: 1) opisuje część danej całości za pomocą ułamka. 5. Działania na ułamkach zwykłych i dziesiętnych. Uczeń: 1) dodaje, odejmuje, mnoży i dzieli ułamki zwykłe o mianownikach jedno lub dwucyfrowych, a także liczby mieszane</a:t>
                      </a:r>
                    </a:p>
                    <a:p>
                      <a:r>
                        <a:rPr lang="pl-PL" sz="800" dirty="0" smtClean="0"/>
                        <a:t>XIV. Zadania tekstowe. Uczeń: 5) do rozwiązania zadań osadzonych w kontekście praktycznym stosuje poznaną wiedzę z zakresu arytmetyki i geometrii oraz nabyte umiejętności rachunkowe, a także poznane poprawne metody. II. Działania na liczbach naturalnych. Uczeń: 12) szacuje wyniki działań</a:t>
                      </a:r>
                      <a:endParaRPr lang="pl-PL" sz="800" dirty="0"/>
                    </a:p>
                  </a:txBody>
                  <a:tcPr marL="68576" marR="68576" marT="34295" marB="34295"/>
                </a:tc>
              </a:tr>
              <a:tr h="1846862">
                <a:tc>
                  <a:txBody>
                    <a:bodyPr/>
                    <a:lstStyle/>
                    <a:p>
                      <a:r>
                        <a:rPr lang="pl-PL" sz="800" dirty="0" smtClean="0"/>
                        <a:t>20</a:t>
                      </a:r>
                      <a:endParaRPr lang="pl-PL" sz="800" dirty="0"/>
                    </a:p>
                  </a:txBody>
                  <a:tcPr marL="68576" marR="68576" marT="34295" marB="34295"/>
                </a:tc>
                <a:tc>
                  <a:txBody>
                    <a:bodyPr/>
                    <a:lstStyle/>
                    <a:p>
                      <a:r>
                        <a:rPr lang="pl-PL" sz="800" dirty="0" smtClean="0"/>
                        <a:t>Podstawa programowa 2012 IV. Rozumowanie i tworzenie strategii.</a:t>
                      </a:r>
                    </a:p>
                    <a:p>
                      <a:r>
                        <a:rPr lang="pl-PL" sz="800" dirty="0" smtClean="0"/>
                        <a:t>Podstawa programowa 2017 IV. Rozumowanie i argumentacja. 3. Stosowanie strategii wynikającej z treści zadania, tworzenie strategii rozwiązania problemu, również w rozwiązaniach wieloetapowych oraz takich, które wymagają umiejętności łączenia wiedzy z różnych działów matematyki.</a:t>
                      </a:r>
                      <a:endParaRPr lang="pl-PL" sz="800" dirty="0"/>
                    </a:p>
                  </a:txBody>
                  <a:tcPr marL="68576" marR="68576" marT="34295" marB="34295"/>
                </a:tc>
                <a:tc>
                  <a:txBody>
                    <a:bodyPr/>
                    <a:lstStyle/>
                    <a:p>
                      <a:r>
                        <a:rPr lang="pl-PL" sz="800" dirty="0" smtClean="0"/>
                        <a:t>11. Obliczenia w geometrii. Uczeń: 2) oblicza pola: kwadratu, prostokąta, rombu, równoległoboku, trójkąta, trapezu przedstawionych na rysunku (w tym na własnym rysunku pomocniczym) oraz w sytuacjach praktycznych. 6. Elementy algebry. Uczeń: 2) stosuje oznaczenia literowe nieznanych wielkości liczbowych i zapisuje proste wyrażenie algebraiczne na podstawie informacji osadzonych w kontekście praktycznym.</a:t>
                      </a:r>
                    </a:p>
                    <a:p>
                      <a:r>
                        <a:rPr lang="pl-PL" sz="800" dirty="0" smtClean="0"/>
                        <a:t>KLASY VII i VIII IX. Wielokąty. Uczeń: 2) stosuje wzory na pole trójkąta, prostokąta, kwadratu, równoległoboku, rombu, trapezu, a także do wyznaczania długości odcinków […].</a:t>
                      </a:r>
                      <a:endParaRPr lang="pl-PL" sz="800" dirty="0"/>
                    </a:p>
                  </a:txBody>
                  <a:tcPr marL="68576" marR="68576" marT="34295" marB="34295"/>
                </a:tc>
              </a:tr>
              <a:tr h="1274405">
                <a:tc>
                  <a:txBody>
                    <a:bodyPr/>
                    <a:lstStyle/>
                    <a:p>
                      <a:r>
                        <a:rPr lang="pl-PL" sz="800" dirty="0" smtClean="0"/>
                        <a:t>21</a:t>
                      </a:r>
                      <a:endParaRPr lang="pl-PL" sz="800" dirty="0"/>
                    </a:p>
                  </a:txBody>
                  <a:tcPr marL="68576" marR="68576" marT="34295" marB="34295"/>
                </a:tc>
                <a:tc>
                  <a:txBody>
                    <a:bodyPr/>
                    <a:lstStyle/>
                    <a:p>
                      <a:r>
                        <a:rPr lang="pl-PL" sz="800" dirty="0" smtClean="0"/>
                        <a:t>Podstawa programowa 2012 III. Modelowanie matematyczne</a:t>
                      </a:r>
                    </a:p>
                    <a:p>
                      <a:r>
                        <a:rPr lang="pl-PL" sz="800" dirty="0" smtClean="0"/>
                        <a:t>Podstawa programowa 2017 III. Wykorzystanie i interpretowanie reprezentacji. 2. Dobieranie modelu matematycznego do prostej sytuacji oraz budowanie go w różnych kontekstach, także w kontekście praktycznym.</a:t>
                      </a:r>
                      <a:endParaRPr lang="pl-PL" sz="800" dirty="0"/>
                    </a:p>
                  </a:txBody>
                  <a:tcPr marL="68576" marR="68576" marT="34295" marB="34295"/>
                </a:tc>
                <a:tc>
                  <a:txBody>
                    <a:bodyPr/>
                    <a:lstStyle/>
                    <a:p>
                      <a:r>
                        <a:rPr lang="pl-PL" sz="800" dirty="0" smtClean="0"/>
                        <a:t>11. Obliczenia w geometrii. Uczeń: 1) oblicza obwód wielokąta o danych długościach boków</a:t>
                      </a:r>
                    </a:p>
                    <a:p>
                      <a:r>
                        <a:rPr lang="pl-PL" sz="800" dirty="0" smtClean="0"/>
                        <a:t>KLASY VII i VIII </a:t>
                      </a:r>
                      <a:r>
                        <a:rPr lang="pl-PL" sz="800" dirty="0" err="1" smtClean="0"/>
                        <a:t>VIII</a:t>
                      </a:r>
                      <a:r>
                        <a:rPr lang="pl-PL" sz="800" dirty="0" smtClean="0"/>
                        <a:t>. Własności figur geometrycznych na płaszczyźnie. Uczeń: 8) zna i stosuje w sytuacjach praktycznych twierdzenie Pitagorasa (bez twierdzenia odwrotnego). KLASY IV–VI XI. Obliczenia w geometrii. Uczeń: 1) oblicza obwód wielokąta o podanych długościach boków.</a:t>
                      </a:r>
                      <a:endParaRPr lang="pl-PL" sz="800" dirty="0"/>
                    </a:p>
                  </a:txBody>
                  <a:tcPr marL="68576" marR="68576" marT="34295" marB="34295"/>
                </a:tc>
              </a:tr>
            </a:tbl>
          </a:graphicData>
        </a:graphic>
      </p:graphicFrame>
    </p:spTree>
  </p:cSld>
  <p:clrMapOvr>
    <a:masterClrMapping/>
  </p:clrMapOvr>
  <p:transition spd="med">
    <p:pull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ytuł 1"/>
          <p:cNvSpPr>
            <a:spLocks noGrp="1"/>
          </p:cNvSpPr>
          <p:nvPr>
            <p:ph type="title"/>
          </p:nvPr>
        </p:nvSpPr>
        <p:spPr/>
        <p:txBody>
          <a:bodyPr/>
          <a:lstStyle/>
          <a:p>
            <a:pPr>
              <a:defRPr/>
            </a:pPr>
            <a:r>
              <a:rPr lang="pl-PL" altLang="pl-PL" sz="1800"/>
              <a:t>Wyniki sprawdzianu w województwie kujawsko-pomorskim </a:t>
            </a:r>
            <a:br>
              <a:rPr lang="pl-PL" altLang="pl-PL" sz="1800"/>
            </a:br>
            <a:r>
              <a:rPr lang="pl-PL" altLang="pl-PL" sz="1800"/>
              <a:t>i w kraju z uwzględnieniem lokalizacji szkół</a:t>
            </a:r>
            <a:br>
              <a:rPr lang="pl-PL" altLang="pl-PL" sz="1800"/>
            </a:br>
            <a:endParaRPr lang="pl-PL" altLang="pl-PL" sz="1800"/>
          </a:p>
        </p:txBody>
      </p:sp>
      <p:graphicFrame>
        <p:nvGraphicFramePr>
          <p:cNvPr id="4" name="Symbol zastępczy zawartości 3"/>
          <p:cNvGraphicFramePr>
            <a:graphicFrameLocks noGrp="1"/>
          </p:cNvGraphicFramePr>
          <p:nvPr>
            <p:ph idx="1"/>
          </p:nvPr>
        </p:nvGraphicFramePr>
        <p:xfrm>
          <a:off x="611188" y="1916113"/>
          <a:ext cx="7216776" cy="2905125"/>
        </p:xfrm>
        <a:graphic>
          <a:graphicData uri="http://schemas.openxmlformats.org/drawingml/2006/table">
            <a:tbl>
              <a:tblPr firstRow="1" bandRow="1">
                <a:tableStyleId>{5C22544A-7EE6-4342-B048-85BDC9FD1C3A}</a:tableStyleId>
              </a:tblPr>
              <a:tblGrid>
                <a:gridCol w="1467286"/>
                <a:gridCol w="938306"/>
                <a:gridCol w="1202796"/>
                <a:gridCol w="1202796"/>
                <a:gridCol w="1202796"/>
                <a:gridCol w="1202796"/>
              </a:tblGrid>
              <a:tr h="1605302">
                <a:tc>
                  <a:txBody>
                    <a:bodyPr/>
                    <a:lstStyle/>
                    <a:p>
                      <a:endParaRPr lang="pl-PL" sz="1400" dirty="0"/>
                    </a:p>
                  </a:txBody>
                  <a:tcPr marL="68580" marR="68580" marT="34286" marB="34286"/>
                </a:tc>
                <a:tc>
                  <a:txBody>
                    <a:bodyPr/>
                    <a:lstStyle/>
                    <a:p>
                      <a:r>
                        <a:rPr lang="pl-PL" sz="1400" dirty="0" smtClean="0"/>
                        <a:t>Szkoły wiejskie </a:t>
                      </a:r>
                      <a:endParaRPr lang="pl-PL" sz="1400" dirty="0"/>
                    </a:p>
                  </a:txBody>
                  <a:tcPr marL="68580" marR="68580" marT="34286" marB="34286">
                    <a:solidFill>
                      <a:schemeClr val="bg2">
                        <a:lumMod val="25000"/>
                      </a:schemeClr>
                    </a:solidFill>
                  </a:tcPr>
                </a:tc>
                <a:tc>
                  <a:txBody>
                    <a:bodyPr/>
                    <a:lstStyle/>
                    <a:p>
                      <a:r>
                        <a:rPr lang="pl-PL" sz="1400" dirty="0" smtClean="0"/>
                        <a:t>Szkoły </a:t>
                      </a:r>
                      <a:br>
                        <a:rPr lang="pl-PL" sz="1400" dirty="0" smtClean="0"/>
                      </a:br>
                      <a:r>
                        <a:rPr lang="pl-PL" sz="1400" dirty="0" smtClean="0"/>
                        <a:t>w miastach poniżej 20 tys. </a:t>
                      </a:r>
                      <a:endParaRPr lang="pl-PL" sz="1400" dirty="0"/>
                    </a:p>
                  </a:txBody>
                  <a:tcPr marL="68580" marR="68580" marT="34286" marB="34286">
                    <a:solidFill>
                      <a:schemeClr val="bg2">
                        <a:lumMod val="25000"/>
                      </a:schemeClr>
                    </a:solidFill>
                  </a:tcPr>
                </a:tc>
                <a:tc>
                  <a:txBody>
                    <a:bodyPr/>
                    <a:lstStyle/>
                    <a:p>
                      <a:r>
                        <a:rPr lang="pl-PL" sz="1400" dirty="0" smtClean="0"/>
                        <a:t>Szkoły </a:t>
                      </a:r>
                      <a:br>
                        <a:rPr lang="pl-PL" sz="1400" dirty="0" smtClean="0"/>
                      </a:br>
                      <a:r>
                        <a:rPr lang="pl-PL" sz="1400" dirty="0" smtClean="0"/>
                        <a:t>w miastach </a:t>
                      </a:r>
                      <a:br>
                        <a:rPr lang="pl-PL" sz="1400" dirty="0" smtClean="0"/>
                      </a:br>
                      <a:r>
                        <a:rPr lang="pl-PL" sz="1400" dirty="0" smtClean="0"/>
                        <a:t>od 20</a:t>
                      </a:r>
                      <a:r>
                        <a:rPr lang="pl-PL" sz="1400" baseline="0" dirty="0" smtClean="0"/>
                        <a:t> tys. do 100 tys. </a:t>
                      </a:r>
                      <a:endParaRPr lang="pl-PL" sz="1400" dirty="0"/>
                    </a:p>
                  </a:txBody>
                  <a:tcPr marL="68580" marR="68580" marT="34286" marB="34286">
                    <a:solidFill>
                      <a:schemeClr val="bg2">
                        <a:lumMod val="25000"/>
                      </a:schemeClr>
                    </a:solidFill>
                  </a:tcPr>
                </a:tc>
                <a:tc>
                  <a:txBody>
                    <a:bodyPr/>
                    <a:lstStyle/>
                    <a:p>
                      <a:r>
                        <a:rPr lang="pl-PL" sz="1400" dirty="0" smtClean="0"/>
                        <a:t>Szkoły</a:t>
                      </a:r>
                      <a:r>
                        <a:rPr lang="pl-PL" sz="1400" baseline="0" dirty="0" smtClean="0"/>
                        <a:t> </a:t>
                      </a:r>
                      <a:br>
                        <a:rPr lang="pl-PL" sz="1400" baseline="0" dirty="0" smtClean="0"/>
                      </a:br>
                      <a:r>
                        <a:rPr lang="pl-PL" sz="1400" baseline="0" dirty="0" smtClean="0"/>
                        <a:t>w miastach powyżej 100 tys. </a:t>
                      </a:r>
                      <a:endParaRPr lang="pl-PL" sz="1400" dirty="0"/>
                    </a:p>
                  </a:txBody>
                  <a:tcPr marL="68580" marR="68580" marT="34286" marB="34286">
                    <a:solidFill>
                      <a:schemeClr val="bg2">
                        <a:lumMod val="25000"/>
                      </a:schemeClr>
                    </a:solidFill>
                  </a:tcPr>
                </a:tc>
                <a:tc>
                  <a:txBody>
                    <a:bodyPr/>
                    <a:lstStyle/>
                    <a:p>
                      <a:r>
                        <a:rPr lang="pl-PL" sz="1400" dirty="0" smtClean="0"/>
                        <a:t>Ogółem</a:t>
                      </a:r>
                      <a:r>
                        <a:rPr lang="pl-PL" sz="1400" baseline="0" dirty="0" smtClean="0"/>
                        <a:t>  cały sprawdzian </a:t>
                      </a:r>
                      <a:endParaRPr lang="pl-PL" sz="1400" dirty="0"/>
                    </a:p>
                  </a:txBody>
                  <a:tcPr marL="68580" marR="68580" marT="34286" marB="34286">
                    <a:solidFill>
                      <a:schemeClr val="bg2">
                        <a:lumMod val="25000"/>
                      </a:schemeClr>
                    </a:solidFill>
                  </a:tcPr>
                </a:tc>
              </a:tr>
              <a:tr h="12998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smtClean="0">
                          <a:ln>
                            <a:noFill/>
                          </a:ln>
                          <a:solidFill>
                            <a:schemeClr val="tx2">
                              <a:lumMod val="50000"/>
                            </a:schemeClr>
                          </a:solidFill>
                          <a:effectLst/>
                          <a:uLnTx/>
                          <a:uFillTx/>
                          <a:latin typeface="+mn-lt"/>
                          <a:ea typeface="+mn-ea"/>
                          <a:cs typeface="+mn-cs"/>
                        </a:rPr>
                        <a:t/>
                      </a:r>
                      <a:br>
                        <a:rPr kumimoji="0" lang="pl-PL" sz="1400" b="1" i="0" u="none" strike="noStrike" kern="1200" cap="none" spc="0" normalizeH="0" baseline="0" noProof="0" dirty="0" smtClean="0">
                          <a:ln>
                            <a:noFill/>
                          </a:ln>
                          <a:solidFill>
                            <a:schemeClr val="tx2">
                              <a:lumMod val="50000"/>
                            </a:schemeClr>
                          </a:solidFill>
                          <a:effectLst/>
                          <a:uLnTx/>
                          <a:uFillTx/>
                          <a:latin typeface="+mn-lt"/>
                          <a:ea typeface="+mn-ea"/>
                          <a:cs typeface="+mn-cs"/>
                        </a:rPr>
                      </a:br>
                      <a:r>
                        <a:rPr kumimoji="0" lang="pl-PL" sz="1400" b="1" i="0" u="none" strike="noStrike" kern="1200" cap="none" spc="0" normalizeH="0" baseline="0" noProof="0" dirty="0" smtClean="0">
                          <a:ln>
                            <a:noFill/>
                          </a:ln>
                          <a:solidFill>
                            <a:schemeClr val="tx2">
                              <a:lumMod val="50000"/>
                            </a:schemeClr>
                          </a:solidFill>
                          <a:effectLst/>
                          <a:uLnTx/>
                          <a:uFillTx/>
                          <a:latin typeface="+mn-lt"/>
                          <a:ea typeface="+mn-ea"/>
                          <a:cs typeface="+mn-cs"/>
                        </a:rPr>
                        <a:t> Matematyka</a:t>
                      </a:r>
                      <a:endParaRPr lang="pl-PL" sz="1400" b="1" dirty="0">
                        <a:solidFill>
                          <a:schemeClr val="tx2">
                            <a:lumMod val="50000"/>
                          </a:schemeClr>
                        </a:solidFill>
                      </a:endParaRPr>
                    </a:p>
                  </a:txBody>
                  <a:tcPr marL="68580" marR="68580" marT="34286" marB="34286">
                    <a:solidFill>
                      <a:schemeClr val="bg1">
                        <a:lumMod val="65000"/>
                      </a:schemeClr>
                    </a:solidFill>
                  </a:tcPr>
                </a:tc>
                <a:tc>
                  <a:txBody>
                    <a:bodyPr/>
                    <a:lstStyle/>
                    <a:p>
                      <a:r>
                        <a:rPr lang="pl-PL" sz="1400" b="1" dirty="0" smtClean="0"/>
                        <a:t>-3</a:t>
                      </a:r>
                      <a:endParaRPr lang="pl-PL" sz="1400" b="1" dirty="0"/>
                    </a:p>
                  </a:txBody>
                  <a:tcPr marL="68580" marR="68580" marT="34286" marB="34286">
                    <a:solidFill>
                      <a:srgbClr val="FF0000"/>
                    </a:solidFill>
                  </a:tcPr>
                </a:tc>
                <a:tc>
                  <a:txBody>
                    <a:bodyPr/>
                    <a:lstStyle/>
                    <a:p>
                      <a:r>
                        <a:rPr lang="pl-PL" sz="1400" b="1" dirty="0" smtClean="0"/>
                        <a:t>-3</a:t>
                      </a:r>
                      <a:endParaRPr lang="pl-PL" sz="1400" b="1" dirty="0"/>
                    </a:p>
                  </a:txBody>
                  <a:tcPr marL="68580" marR="68580" marT="34286" marB="34286">
                    <a:solidFill>
                      <a:srgbClr val="FF0000"/>
                    </a:solidFill>
                  </a:tcPr>
                </a:tc>
                <a:tc>
                  <a:txBody>
                    <a:bodyPr/>
                    <a:lstStyle/>
                    <a:p>
                      <a:r>
                        <a:rPr lang="pl-PL" sz="1400" b="1" dirty="0" smtClean="0"/>
                        <a:t>-1</a:t>
                      </a:r>
                      <a:endParaRPr lang="pl-PL" sz="1400" b="1" dirty="0"/>
                    </a:p>
                  </a:txBody>
                  <a:tcPr marL="68580" marR="68580" marT="34286" marB="34286">
                    <a:solidFill>
                      <a:srgbClr val="00B0F0"/>
                    </a:solidFill>
                  </a:tcPr>
                </a:tc>
                <a:tc>
                  <a:txBody>
                    <a:bodyPr/>
                    <a:lstStyle/>
                    <a:p>
                      <a:r>
                        <a:rPr lang="pl-PL" sz="1400" b="1" dirty="0" smtClean="0"/>
                        <a:t>1</a:t>
                      </a:r>
                      <a:endParaRPr lang="pl-PL" sz="1400" b="1" dirty="0"/>
                    </a:p>
                  </a:txBody>
                  <a:tcPr marL="68580" marR="68580" marT="34286" marB="34286">
                    <a:solidFill>
                      <a:srgbClr val="00B050"/>
                    </a:solidFill>
                  </a:tcPr>
                </a:tc>
                <a:tc>
                  <a:txBody>
                    <a:bodyPr/>
                    <a:lstStyle/>
                    <a:p>
                      <a:r>
                        <a:rPr lang="pl-PL" sz="1400" b="1" dirty="0" smtClean="0"/>
                        <a:t>-3</a:t>
                      </a:r>
                      <a:endParaRPr lang="pl-PL" sz="1400" b="1" dirty="0"/>
                    </a:p>
                  </a:txBody>
                  <a:tcPr marL="68580" marR="68580" marT="34286" marB="34286">
                    <a:solidFill>
                      <a:srgbClr val="FF0000"/>
                    </a:solidFill>
                  </a:tcPr>
                </a:tc>
              </a:tr>
            </a:tbl>
          </a:graphicData>
        </a:graphic>
      </p:graphicFrame>
    </p:spTree>
  </p:cSld>
  <p:clrMapOvr>
    <a:masterClrMapping/>
  </p:clrMapOvr>
  <p:transition spd="med">
    <p:pull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674"/>
            <a:ext cx="7239000" cy="2604269"/>
          </a:xfrm>
        </p:spPr>
        <p:txBody>
          <a:bodyPr/>
          <a:lstStyle/>
          <a:p>
            <a:pPr>
              <a:defRPr/>
            </a:pPr>
            <a:r>
              <a:rPr lang="pl-PL" sz="2400" dirty="0" smtClean="0"/>
              <a:t>Poziom wykonania zadań w województwie kujawsko-pomorskim i m. Grudziądz – </a:t>
            </a:r>
            <a:r>
              <a:rPr lang="pl-PL" sz="2400" dirty="0" err="1" smtClean="0"/>
              <a:t>j.polski</a:t>
            </a:r>
            <a:r>
              <a:rPr lang="pl-PL" sz="2400" dirty="0" smtClean="0"/>
              <a:t> </a:t>
            </a:r>
            <a:endParaRPr lang="pl-PL" sz="2400" dirty="0"/>
          </a:p>
        </p:txBody>
      </p:sp>
    </p:spTree>
  </p:cSld>
  <p:clrMapOvr>
    <a:masterClrMapping/>
  </p:clrMapOvr>
  <p:transition spd="med">
    <p:pull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Symbol zastępczy zawartości 3"/>
          <p:cNvGraphicFramePr>
            <a:graphicFrameLocks noGrp="1"/>
          </p:cNvGraphicFramePr>
          <p:nvPr>
            <p:ph idx="1"/>
          </p:nvPr>
        </p:nvGraphicFramePr>
        <p:xfrm>
          <a:off x="406400" y="785813"/>
          <a:ext cx="7340600" cy="5721350"/>
        </p:xfrm>
        <a:graphic>
          <a:graphicData uri="http://schemas.openxmlformats.org/presentationml/2006/ole">
            <p:oleObj spid="_x0000_s36866" name="Wykres" r:id="rId3" imgW="7346317" imgH="5730737" progId="Excel.Chart.8">
              <p:embed/>
            </p:oleObj>
          </a:graphicData>
        </a:graphic>
      </p:graphicFrame>
    </p:spTree>
  </p:cSld>
  <p:clrMapOvr>
    <a:masterClrMapping/>
  </p:clrMapOvr>
  <p:transition spd="med">
    <p:pull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Symbol zastępczy zawartości 3"/>
          <p:cNvGraphicFramePr>
            <a:graphicFrameLocks noGrp="1"/>
          </p:cNvGraphicFramePr>
          <p:nvPr>
            <p:ph idx="1"/>
          </p:nvPr>
        </p:nvGraphicFramePr>
        <p:xfrm>
          <a:off x="406400" y="425450"/>
          <a:ext cx="7340600" cy="6081713"/>
        </p:xfrm>
        <a:graphic>
          <a:graphicData uri="http://schemas.openxmlformats.org/presentationml/2006/ole">
            <p:oleObj spid="_x0000_s37890" name="Wykres" r:id="rId3" imgW="7346317" imgH="6090432" progId="Excel.Chart.8">
              <p:embed/>
            </p:oleObj>
          </a:graphicData>
        </a:graphic>
      </p:graphicFrame>
    </p:spTree>
  </p:cSld>
  <p:clrMapOvr>
    <a:masterClrMapping/>
  </p:clrMapOvr>
  <p:transition spd="med">
    <p:pull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675"/>
            <a:ext cx="7239000" cy="516037"/>
          </a:xfrm>
        </p:spPr>
        <p:txBody>
          <a:bodyPr/>
          <a:lstStyle/>
          <a:p>
            <a:pPr>
              <a:defRPr/>
            </a:pPr>
            <a:r>
              <a:rPr lang="pl-PL" sz="2000" dirty="0"/>
              <a:t>Najlepiej i najsłabiej opanowane umiejętności </a:t>
            </a:r>
          </a:p>
        </p:txBody>
      </p:sp>
      <p:sp>
        <p:nvSpPr>
          <p:cNvPr id="38915" name="Symbol zastępczy zawartości 2"/>
          <p:cNvSpPr>
            <a:spLocks noGrp="1"/>
          </p:cNvSpPr>
          <p:nvPr>
            <p:ph idx="1"/>
          </p:nvPr>
        </p:nvSpPr>
        <p:spPr>
          <a:xfrm>
            <a:off x="457200" y="1052513"/>
            <a:ext cx="7239000" cy="5403850"/>
          </a:xfrm>
        </p:spPr>
        <p:txBody>
          <a:bodyPr/>
          <a:lstStyle/>
          <a:p>
            <a:r>
              <a:rPr lang="pl-PL" altLang="pl-PL" sz="2000" smtClean="0">
                <a:solidFill>
                  <a:srgbClr val="00B050"/>
                </a:solidFill>
              </a:rPr>
              <a:t>Najlepiej opanowane umiejętności</a:t>
            </a:r>
          </a:p>
          <a:p>
            <a:r>
              <a:rPr lang="pl-PL" altLang="pl-PL" sz="1400" smtClean="0"/>
              <a:t>Odczytywanie danych i elementy statystyki opisowej. Uczeń: 3) oblicza średnią arytmetyczną kilku liczb.</a:t>
            </a:r>
            <a:endParaRPr lang="pl-PL" altLang="pl-PL" sz="1400" smtClean="0">
              <a:solidFill>
                <a:srgbClr val="00B050"/>
              </a:solidFill>
            </a:endParaRPr>
          </a:p>
          <a:p>
            <a:r>
              <a:rPr lang="pl-PL" altLang="pl-PL" sz="1400" smtClean="0"/>
              <a:t>Obliczenia praktyczne. Uczeń: 2) w przypadkach osadzonych w kontekście praktycznym oblicza procent danej wielkości w stopniu trudności typu 50%, 10%, 20%. 13. Elementy statystyki opisowej. Uczeń: 2) odczytuje i interpretuje dane przedstawione w tekstach, tabelach, diagramach i na wykresach.</a:t>
            </a:r>
          </a:p>
          <a:p>
            <a:r>
              <a:rPr lang="pl-PL" altLang="pl-PL" sz="1400" smtClean="0"/>
              <a:t>Odczytywanie danych i elementy statystyki opisowej. Uczeń: 1) interpretuje dane przedstawione za pomocą tabel, diagramów słupkowych i kołowych, wykresów, w tym także wykresów w układzie współrzędnych. V. Obliczenia procentowe. Uczeń: 2) oblicza liczbę a równą p procent danej liczby b.</a:t>
            </a:r>
            <a:endParaRPr lang="pl-PL" altLang="pl-PL" sz="1400" smtClean="0">
              <a:solidFill>
                <a:srgbClr val="00B050"/>
              </a:solidFill>
            </a:endParaRPr>
          </a:p>
          <a:p>
            <a:r>
              <a:rPr lang="pl-PL" altLang="pl-PL" sz="2000" smtClean="0">
                <a:solidFill>
                  <a:srgbClr val="FF0000"/>
                </a:solidFill>
              </a:rPr>
              <a:t>Najsłabiej opanowane umiejętności </a:t>
            </a:r>
          </a:p>
          <a:p>
            <a:r>
              <a:rPr lang="pl-PL" altLang="pl-PL" sz="1600" smtClean="0">
                <a:solidFill>
                  <a:srgbClr val="FF0000"/>
                </a:solidFill>
              </a:rPr>
              <a:t>W 18 zadaniach arkusza egzaminacyjnego uczniowie uzyskali wynik niższy niż średnia województwa. Realatywnie najniższe wyniki uzyskano zadania sprawdzające następujące umiejętności: </a:t>
            </a:r>
          </a:p>
          <a:p>
            <a:r>
              <a:rPr lang="pl-PL" altLang="pl-PL" sz="1600" smtClean="0"/>
              <a:t>Obliczenia w geometrii. Uczeń: oblicza obwód wielokąta o danych długościach boków, oblicza obwód wielokąta o danych długościach boków.</a:t>
            </a:r>
          </a:p>
          <a:p>
            <a:r>
              <a:rPr lang="pl-PL" altLang="pl-PL" sz="1600" smtClean="0"/>
              <a:t>Własności figur geometrycznych na płaszczyźnie. Uczeń:  zna i stosuje cechy przystawania trójkątów.</a:t>
            </a:r>
            <a:endParaRPr lang="pl-PL" altLang="pl-PL" sz="1600" smtClean="0">
              <a:solidFill>
                <a:srgbClr val="FF0000"/>
              </a:solidFill>
            </a:endParaRPr>
          </a:p>
        </p:txBody>
      </p:sp>
    </p:spTree>
  </p:cSld>
  <p:clrMapOvr>
    <a:masterClrMapping/>
  </p:clrMapOvr>
  <p:transition spd="med">
    <p:pull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675"/>
            <a:ext cx="7239000" cy="660053"/>
          </a:xfrm>
        </p:spPr>
        <p:txBody>
          <a:bodyPr/>
          <a:lstStyle/>
          <a:p>
            <a:pPr>
              <a:defRPr/>
            </a:pPr>
            <a:r>
              <a:rPr lang="pl-PL" sz="2800" dirty="0" smtClean="0"/>
              <a:t>Wnioski i </a:t>
            </a:r>
            <a:r>
              <a:rPr lang="pl-PL" sz="2800" dirty="0" err="1" smtClean="0"/>
              <a:t>rekomendcje</a:t>
            </a:r>
            <a:r>
              <a:rPr lang="pl-PL" sz="2800" dirty="0" smtClean="0"/>
              <a:t> </a:t>
            </a:r>
            <a:endParaRPr lang="pl-PL" sz="2800" dirty="0"/>
          </a:p>
        </p:txBody>
      </p:sp>
      <p:sp>
        <p:nvSpPr>
          <p:cNvPr id="39939" name="Symbol zastępczy zawartości 2"/>
          <p:cNvSpPr>
            <a:spLocks noGrp="1"/>
          </p:cNvSpPr>
          <p:nvPr>
            <p:ph idx="1"/>
          </p:nvPr>
        </p:nvSpPr>
        <p:spPr>
          <a:xfrm>
            <a:off x="457200" y="1125538"/>
            <a:ext cx="7239000" cy="5330825"/>
          </a:xfrm>
        </p:spPr>
        <p:txBody>
          <a:bodyPr/>
          <a:lstStyle/>
          <a:p>
            <a:pPr algn="just"/>
            <a:r>
              <a:rPr lang="pl-PL" sz="2000" smtClean="0"/>
              <a:t>Poziom wykonania wszystkich zadań z tegorocznego arkusza zastosowanego na egzaminie ósmoklasisty wynosi 41%. Jest on zróżnicowany i dla zadań zamkniętych przyjmuje wartości od 30% do 79%, a dla zadań otwartych – od 18% do 66%. Na egzaminie sprawdzany był szeroki zakres zagadnień z podstawy programowej – od działań na liczbach naturalnych (np. zadania 2., 5.), potęgach (zadanie 3.), pierwiastkach (zadanie 4.), poprzez stosowanie podziału proporcjonalnego (zadanie 6.), obliczanie średniej arytmetycznej (zadanie 7.), wykonywanie działań na wyrażeniach algebraicznych (zadania 8., 10.), po szereg zagadnień z zakresu geometrii płaskiej (zadania 9., 10., 11., 12., 13., 20., 21.) oraz przestrzennej (zadania 14., 15.). Wiele zadań wymagało budowania modelu matematycznego, w których problem do rozwiązania osadzony był w kontekście praktycznym (zadania 1., 5., 6., 7., 14., 16., 17., 18., 19., 20.)</a:t>
            </a:r>
          </a:p>
        </p:txBody>
      </p:sp>
    </p:spTree>
  </p:cSld>
  <p:clrMapOvr>
    <a:masterClrMapping/>
  </p:clrMapOvr>
  <p:transition spd="med">
    <p:pull dir="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zawartości 2"/>
          <p:cNvSpPr>
            <a:spLocks noGrp="1"/>
          </p:cNvSpPr>
          <p:nvPr>
            <p:ph idx="1"/>
          </p:nvPr>
        </p:nvSpPr>
        <p:spPr>
          <a:xfrm>
            <a:off x="457200" y="476250"/>
            <a:ext cx="7239000" cy="5980113"/>
          </a:xfrm>
        </p:spPr>
        <p:txBody>
          <a:bodyPr/>
          <a:lstStyle/>
          <a:p>
            <a:pPr algn="just"/>
            <a:r>
              <a:rPr lang="pl-PL" sz="2000" smtClean="0"/>
              <a:t>Zadania sformułowane w typowy sposób, w których problem do rozwiązania nie wymagał wykorzystania różnych umiejętności, były łatwiejsze od tych, których rozwiązania były wieloetapowe i wymagały łączenia wiedzy i umiejętności z różnych działów matematyki. Zagadnienia, których rozwiązanie sprowadzało się do operowania wyrażeniami arytmetycznymi, były łatwiejsze od tych, które wymagały tworzenia i przekształcania wyrażeń algebraicznych czy też dostrzegania zależności, co było szczególnie widoczne na przykładzie zadań odnoszących się do zagadnień z geometrii. Na podkreślenie zasługuje fakt, że ósmoklasiści stosują różne, nieszablonowe metody rozwiazywania problemów. Przytoczone w opracowaniu przykładowe rozwiązania uczniowskie zwracają uwagę na pojawiające się w pracach błędy. Należą do nich błędy zarówno rachunkowe, jak i wynikające Sprawozdanie z egzaminu ósmoklasisty 2019 58 z zastosowania metody rozwiązania, czy też takie, których źródłem jest nieuważna analiza treści zadania albo polecenia.</a:t>
            </a:r>
          </a:p>
        </p:txBody>
      </p:sp>
    </p:spTree>
  </p:cSld>
  <p:clrMapOvr>
    <a:masterClrMapping/>
  </p:clrMapOvr>
  <p:transition spd="med">
    <p:pull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zawartości 2"/>
          <p:cNvSpPr>
            <a:spLocks noGrp="1"/>
          </p:cNvSpPr>
          <p:nvPr>
            <p:ph idx="1"/>
          </p:nvPr>
        </p:nvSpPr>
        <p:spPr>
          <a:xfrm>
            <a:off x="457200" y="404813"/>
            <a:ext cx="7239000" cy="6051550"/>
          </a:xfrm>
        </p:spPr>
        <p:txBody>
          <a:bodyPr/>
          <a:lstStyle/>
          <a:p>
            <a:pPr algn="just"/>
            <a:r>
              <a:rPr lang="pl-PL" sz="2000" smtClean="0"/>
              <a:t>Wnioski, które wynikają z analiz jakościowych </a:t>
            </a:r>
            <a:br>
              <a:rPr lang="pl-PL" sz="2000" smtClean="0"/>
            </a:br>
            <a:r>
              <a:rPr lang="pl-PL" sz="2000" smtClean="0"/>
              <a:t>i ilościowych wyników tegorocznego egzaminu są następujące: </a:t>
            </a:r>
          </a:p>
          <a:p>
            <a:pPr algn="just"/>
            <a:r>
              <a:rPr lang="pl-PL" sz="2000" smtClean="0"/>
              <a:t>W praktyce szkolnej, zgodnie z założeniami podstawy programowej, wskazane jest:  wdrażanie uczniów do przedstawiania danych z zadania w postaci rysunków, grafów, tabel, diagramów, które porządkują informacje </a:t>
            </a:r>
            <a:br>
              <a:rPr lang="pl-PL" sz="2000" smtClean="0"/>
            </a:br>
            <a:r>
              <a:rPr lang="pl-PL" sz="2000" smtClean="0"/>
              <a:t>i ułatwiają dobór odpowiedniej strategii rozwiązania problemu  ćwiczenie umiejętności odczytywania informacji przedstawionych w formie rysunków oraz dostrzeganie na ich podstawie różnych zależności  ćwiczenie umiejętności budowania figur geometrycznych zgodnie ze wskazówkami zawartymi w treści zadania, np. wycinanie figur z papieru, budowanie z klocków brył </a:t>
            </a:r>
            <a:br>
              <a:rPr lang="pl-PL" sz="2000" smtClean="0"/>
            </a:br>
            <a:r>
              <a:rPr lang="pl-PL" sz="2000" smtClean="0"/>
              <a:t>o różnych kształtach, obserwacja brył z różnych perspektyw itp.  ćwiczenie umiejętności szacowania wartości różnych wyrażeń arytmetycznych, a </a:t>
            </a:r>
            <a:br>
              <a:rPr lang="pl-PL" sz="2000" smtClean="0"/>
            </a:br>
            <a:r>
              <a:rPr lang="pl-PL" sz="2000" smtClean="0"/>
              <a:t>w szczególności takich, które zawierają potęgi i pierwiastki (np. przybliżanie ich wartości liczbami całkowitymi)</a:t>
            </a:r>
          </a:p>
        </p:txBody>
      </p:sp>
    </p:spTree>
  </p:cSld>
  <p:clrMapOvr>
    <a:masterClrMapping/>
  </p:clrMapOvr>
  <p:transition spd="med">
    <p:pull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ymbol zastępczy zawartości 2"/>
          <p:cNvSpPr>
            <a:spLocks noGrp="1"/>
          </p:cNvSpPr>
          <p:nvPr>
            <p:ph idx="1"/>
          </p:nvPr>
        </p:nvSpPr>
        <p:spPr>
          <a:xfrm>
            <a:off x="457200" y="765175"/>
            <a:ext cx="7239000" cy="5691188"/>
          </a:xfrm>
        </p:spPr>
        <p:txBody>
          <a:bodyPr/>
          <a:lstStyle/>
          <a:p>
            <a:pPr algn="just"/>
            <a:r>
              <a:rPr lang="pl-PL" sz="2000" smtClean="0"/>
              <a:t>ćwiczenie umiejętności rozwiązywania zadań tekstowych oraz zwracanie uwagi na konieczność dokonywania szczegółowej analizy zadania  zwracanie uwagi uczniów na potrzebę dokonywania refleksji na temat otrzymanego wyniku w odniesieniu do rzeczywistości, np. ujemna cena, pół kwiatka itp.  wyrabianie nawyku sprawdzania otrzymanego wyniku z warunkami zadania  kształcenie umiejętności dostrzegania podobieństw i różnic między obiektami matematycznymi, wyciągania wniosków na ich podstawie oraz tworzenia argumentów potwierdzających uzasadnianą tezę  zachęcanie uczniów do słownego opisywania kolejnych etapów rozwiązania zadania  kształcenie umiejętności zapisu rozwiązań zadań za pomocą symboli i pojęć matematycznych  stwarzanie okazji poprzez organizowanie pracy uczniów w parach, grupach do rozwiązywania problemów matematycznych różnymi sposobami.</a:t>
            </a:r>
          </a:p>
        </p:txBody>
      </p:sp>
    </p:spTree>
  </p:cSld>
  <p:clrMapOvr>
    <a:masterClrMapping/>
  </p:clrMapOvr>
  <p:transition spd="med">
    <p:pull dir="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zawartości 2"/>
          <p:cNvSpPr>
            <a:spLocks noGrp="1"/>
          </p:cNvSpPr>
          <p:nvPr>
            <p:ph idx="1"/>
          </p:nvPr>
        </p:nvSpPr>
        <p:spPr>
          <a:xfrm>
            <a:off x="457200" y="981075"/>
            <a:ext cx="7239000" cy="5475288"/>
          </a:xfrm>
        </p:spPr>
        <p:txBody>
          <a:bodyPr/>
          <a:lstStyle/>
          <a:p>
            <a:pPr algn="just"/>
            <a:r>
              <a:rPr lang="pl-PL" sz="2000" smtClean="0"/>
              <a:t>wykorzystanie sytuacji z życia codziennego do doskonalenia umiejętności rachunkowych niezbędnych do poprawnego rozwiązywania zadań matematycznych  wyszukiwanie i rozwiązywanie na lekcjach takich problemów praktycznych, do których można dobrać znany uczniom model matematyczny  podczas wprowadzania nowych zagadnień nawiązywanie do treści i zagadnień matematycznych opanowanych wcześniej przez uczniów  rozwiązywanie zadań łączących wiedzę z różnych działów matematyki w celu jednoczesnego utrwalenia poznanych już wcześniej zagadnień oraz kształcenia nowych umiejętności</a:t>
            </a:r>
          </a:p>
        </p:txBody>
      </p:sp>
    </p:spTree>
  </p:cSld>
  <p:clrMapOvr>
    <a:masterClrMapping/>
  </p:clrMapOvr>
  <p:transition spd="med">
    <p:pull dir="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dirty="0" smtClean="0"/>
              <a:t>Opis arkusza standardowego- język angielski </a:t>
            </a:r>
            <a:endParaRPr lang="pl-PL" dirty="0"/>
          </a:p>
        </p:txBody>
      </p:sp>
      <p:sp>
        <p:nvSpPr>
          <p:cNvPr id="45059" name="Symbol zastępczy zawartości 2"/>
          <p:cNvSpPr>
            <a:spLocks noGrp="1"/>
          </p:cNvSpPr>
          <p:nvPr>
            <p:ph idx="1"/>
          </p:nvPr>
        </p:nvSpPr>
        <p:spPr/>
        <p:txBody>
          <a:bodyPr/>
          <a:lstStyle/>
          <a:p>
            <a:pPr algn="just"/>
            <a:r>
              <a:rPr lang="pl-PL" altLang="pl-PL" sz="2000" smtClean="0"/>
              <a:t>Arkusz standardowy zawierał 51 zadań, zgrupowanych w 14 wiązek. Za poprawne rozwiązanie wszystkich zadań można było uzyskać maksymalnie 60 punktów, w tym 36 punktów (60%) za rozwiązanie zadań zamkniętych (wyboru wielokrotnego, na dobieranie) oraz 24 punkty (40%) za rozwiązanie zadań otwartych. Zadania otwarte wymagały od ósmoklasistów samodzielnego sformułowania odpowiedzi (zadania z luką i/lub odpowiedzi na pytania) oraz napisania krótkiego tekstu użytkowego (e-maila).</a:t>
            </a:r>
          </a:p>
        </p:txBody>
      </p:sp>
    </p:spTree>
  </p:cSld>
  <p:clrMapOvr>
    <a:masterClrMapping/>
  </p:clrMapOvr>
  <p:transition spd="med">
    <p:pull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ytuł 1"/>
          <p:cNvSpPr>
            <a:spLocks noGrp="1"/>
          </p:cNvSpPr>
          <p:nvPr>
            <p:ph type="title"/>
          </p:nvPr>
        </p:nvSpPr>
        <p:spPr/>
        <p:txBody>
          <a:bodyPr/>
          <a:lstStyle/>
          <a:p>
            <a:pPr>
              <a:defRPr/>
            </a:pPr>
            <a:r>
              <a:rPr lang="pl-PL" altLang="pl-PL" sz="1800"/>
              <a:t>Wyniki sprawdzianu w województwie kujawsko-pomorskim </a:t>
            </a:r>
            <a:br>
              <a:rPr lang="pl-PL" altLang="pl-PL" sz="1800"/>
            </a:br>
            <a:r>
              <a:rPr lang="pl-PL" altLang="pl-PL" sz="1800"/>
              <a:t>i w kraju z uwzględnieniem lokalizacji szkół</a:t>
            </a:r>
            <a:br>
              <a:rPr lang="pl-PL" altLang="pl-PL" sz="1800"/>
            </a:br>
            <a:endParaRPr lang="pl-PL" altLang="pl-PL" sz="1800"/>
          </a:p>
        </p:txBody>
      </p:sp>
      <p:graphicFrame>
        <p:nvGraphicFramePr>
          <p:cNvPr id="4" name="Symbol zastępczy zawartości 3"/>
          <p:cNvGraphicFramePr>
            <a:graphicFrameLocks noGrp="1"/>
          </p:cNvGraphicFramePr>
          <p:nvPr>
            <p:ph idx="1"/>
          </p:nvPr>
        </p:nvGraphicFramePr>
        <p:xfrm>
          <a:off x="611188" y="1916113"/>
          <a:ext cx="7216776" cy="2954337"/>
        </p:xfrm>
        <a:graphic>
          <a:graphicData uri="http://schemas.openxmlformats.org/drawingml/2006/table">
            <a:tbl>
              <a:tblPr firstRow="1" bandRow="1">
                <a:tableStyleId>{5C22544A-7EE6-4342-B048-85BDC9FD1C3A}</a:tableStyleId>
              </a:tblPr>
              <a:tblGrid>
                <a:gridCol w="1467286"/>
                <a:gridCol w="938306"/>
                <a:gridCol w="1202796"/>
                <a:gridCol w="1202796"/>
                <a:gridCol w="1202796"/>
                <a:gridCol w="1202796"/>
              </a:tblGrid>
              <a:tr h="1605467">
                <a:tc>
                  <a:txBody>
                    <a:bodyPr/>
                    <a:lstStyle/>
                    <a:p>
                      <a:endParaRPr lang="pl-PL" sz="1400" dirty="0"/>
                    </a:p>
                  </a:txBody>
                  <a:tcPr marL="68580" marR="68580" marT="34290" marB="34290"/>
                </a:tc>
                <a:tc>
                  <a:txBody>
                    <a:bodyPr/>
                    <a:lstStyle/>
                    <a:p>
                      <a:r>
                        <a:rPr lang="pl-PL" sz="1400" dirty="0" smtClean="0"/>
                        <a:t>Szkoły wiejskie </a:t>
                      </a:r>
                      <a:endParaRPr lang="pl-PL" sz="1400" dirty="0"/>
                    </a:p>
                  </a:txBody>
                  <a:tcPr marL="68580" marR="68580" marT="34290" marB="34290">
                    <a:solidFill>
                      <a:schemeClr val="bg2">
                        <a:lumMod val="25000"/>
                      </a:schemeClr>
                    </a:solidFill>
                  </a:tcPr>
                </a:tc>
                <a:tc>
                  <a:txBody>
                    <a:bodyPr/>
                    <a:lstStyle/>
                    <a:p>
                      <a:r>
                        <a:rPr lang="pl-PL" sz="1400" dirty="0" smtClean="0"/>
                        <a:t>Szkoły </a:t>
                      </a:r>
                      <a:br>
                        <a:rPr lang="pl-PL" sz="1400" dirty="0" smtClean="0"/>
                      </a:br>
                      <a:r>
                        <a:rPr lang="pl-PL" sz="1400" dirty="0" smtClean="0"/>
                        <a:t>w miastach poniżej 20 tys. </a:t>
                      </a:r>
                      <a:endParaRPr lang="pl-PL" sz="1400" dirty="0"/>
                    </a:p>
                  </a:txBody>
                  <a:tcPr marL="68580" marR="68580" marT="34290" marB="34290">
                    <a:solidFill>
                      <a:schemeClr val="bg2">
                        <a:lumMod val="25000"/>
                      </a:schemeClr>
                    </a:solidFill>
                  </a:tcPr>
                </a:tc>
                <a:tc>
                  <a:txBody>
                    <a:bodyPr/>
                    <a:lstStyle/>
                    <a:p>
                      <a:r>
                        <a:rPr lang="pl-PL" sz="1400" dirty="0" smtClean="0"/>
                        <a:t>Szkoły w miastach </a:t>
                      </a:r>
                      <a:br>
                        <a:rPr lang="pl-PL" sz="1400" dirty="0" smtClean="0"/>
                      </a:br>
                      <a:r>
                        <a:rPr lang="pl-PL" sz="1400" dirty="0" smtClean="0"/>
                        <a:t>od 20</a:t>
                      </a:r>
                      <a:r>
                        <a:rPr lang="pl-PL" sz="1400" baseline="0" dirty="0" smtClean="0"/>
                        <a:t> tys. do 100 tys. </a:t>
                      </a:r>
                      <a:endParaRPr lang="pl-PL" sz="1400" dirty="0"/>
                    </a:p>
                  </a:txBody>
                  <a:tcPr marL="68580" marR="68580" marT="34290" marB="34290">
                    <a:solidFill>
                      <a:schemeClr val="bg2">
                        <a:lumMod val="25000"/>
                      </a:schemeClr>
                    </a:solidFill>
                  </a:tcPr>
                </a:tc>
                <a:tc>
                  <a:txBody>
                    <a:bodyPr/>
                    <a:lstStyle/>
                    <a:p>
                      <a:r>
                        <a:rPr lang="pl-PL" sz="1400" dirty="0" smtClean="0"/>
                        <a:t>Szkoły</a:t>
                      </a:r>
                      <a:r>
                        <a:rPr lang="pl-PL" sz="1400" baseline="0" dirty="0" smtClean="0"/>
                        <a:t> </a:t>
                      </a:r>
                      <a:br>
                        <a:rPr lang="pl-PL" sz="1400" baseline="0" dirty="0" smtClean="0"/>
                      </a:br>
                      <a:r>
                        <a:rPr lang="pl-PL" sz="1400" baseline="0" dirty="0" smtClean="0"/>
                        <a:t>w miastach powyżej 100 tys. </a:t>
                      </a:r>
                      <a:endParaRPr lang="pl-PL" sz="1400" dirty="0"/>
                    </a:p>
                  </a:txBody>
                  <a:tcPr marL="68580" marR="68580" marT="34290" marB="34290">
                    <a:solidFill>
                      <a:schemeClr val="bg2">
                        <a:lumMod val="25000"/>
                      </a:schemeClr>
                    </a:solidFill>
                  </a:tcPr>
                </a:tc>
                <a:tc>
                  <a:txBody>
                    <a:bodyPr/>
                    <a:lstStyle/>
                    <a:p>
                      <a:r>
                        <a:rPr lang="pl-PL" sz="1400" dirty="0" smtClean="0"/>
                        <a:t>Ogółem</a:t>
                      </a:r>
                      <a:r>
                        <a:rPr lang="pl-PL" sz="1400" baseline="0" dirty="0" smtClean="0"/>
                        <a:t>  cały sprawdzian </a:t>
                      </a:r>
                      <a:endParaRPr lang="pl-PL" sz="1400" dirty="0"/>
                    </a:p>
                  </a:txBody>
                  <a:tcPr marL="68580" marR="68580" marT="34290" marB="34290">
                    <a:solidFill>
                      <a:schemeClr val="bg2">
                        <a:lumMod val="25000"/>
                      </a:schemeClr>
                    </a:solidFill>
                  </a:tcPr>
                </a:tc>
              </a:tr>
              <a:tr h="1348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smtClean="0">
                          <a:ln>
                            <a:noFill/>
                          </a:ln>
                          <a:solidFill>
                            <a:schemeClr val="tx2">
                              <a:lumMod val="50000"/>
                            </a:schemeClr>
                          </a:solidFill>
                          <a:effectLst/>
                          <a:uLnTx/>
                          <a:uFillTx/>
                          <a:latin typeface="+mn-lt"/>
                          <a:ea typeface="+mn-ea"/>
                          <a:cs typeface="+mn-cs"/>
                        </a:rPr>
                        <a:t/>
                      </a:r>
                      <a:br>
                        <a:rPr kumimoji="0" lang="pl-PL" sz="1600" b="1" i="0" u="none" strike="noStrike" kern="1200" cap="none" spc="0" normalizeH="0" baseline="0" noProof="0" dirty="0" smtClean="0">
                          <a:ln>
                            <a:noFill/>
                          </a:ln>
                          <a:solidFill>
                            <a:schemeClr val="tx2">
                              <a:lumMod val="50000"/>
                            </a:schemeClr>
                          </a:solidFill>
                          <a:effectLst/>
                          <a:uLnTx/>
                          <a:uFillTx/>
                          <a:latin typeface="+mn-lt"/>
                          <a:ea typeface="+mn-ea"/>
                          <a:cs typeface="+mn-cs"/>
                        </a:rPr>
                      </a:br>
                      <a:r>
                        <a:rPr kumimoji="0" lang="pl-PL" sz="1600" b="1"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pl-PL" sz="1600" b="1" i="0" u="none" strike="noStrike" kern="1200" cap="none" spc="0" normalizeH="0" baseline="0" noProof="0" dirty="0" err="1" smtClean="0">
                          <a:ln>
                            <a:noFill/>
                          </a:ln>
                          <a:solidFill>
                            <a:schemeClr val="tx2">
                              <a:lumMod val="50000"/>
                            </a:schemeClr>
                          </a:solidFill>
                          <a:effectLst/>
                          <a:uLnTx/>
                          <a:uFillTx/>
                          <a:latin typeface="+mn-lt"/>
                          <a:ea typeface="+mn-ea"/>
                          <a:cs typeface="+mn-cs"/>
                        </a:rPr>
                        <a:t>j.angielski</a:t>
                      </a:r>
                      <a:endParaRPr lang="pl-PL" sz="1600" b="1" dirty="0">
                        <a:solidFill>
                          <a:schemeClr val="tx2">
                            <a:lumMod val="50000"/>
                          </a:schemeClr>
                        </a:solidFill>
                      </a:endParaRPr>
                    </a:p>
                  </a:txBody>
                  <a:tcPr marL="68580" marR="68580" marT="34290" marB="34290">
                    <a:solidFill>
                      <a:schemeClr val="tx2">
                        <a:lumMod val="60000"/>
                        <a:lumOff val="40000"/>
                      </a:schemeClr>
                    </a:solidFill>
                  </a:tcPr>
                </a:tc>
                <a:tc>
                  <a:txBody>
                    <a:bodyPr/>
                    <a:lstStyle/>
                    <a:p>
                      <a:r>
                        <a:rPr lang="pl-PL" sz="1600" b="1" dirty="0" smtClean="0"/>
                        <a:t>-4</a:t>
                      </a:r>
                      <a:endParaRPr lang="pl-PL" sz="1600" b="1" dirty="0"/>
                    </a:p>
                  </a:txBody>
                  <a:tcPr marL="68580" marR="68580" marT="34290" marB="34290">
                    <a:solidFill>
                      <a:srgbClr val="FF0000"/>
                    </a:solidFill>
                  </a:tcPr>
                </a:tc>
                <a:tc>
                  <a:txBody>
                    <a:bodyPr/>
                    <a:lstStyle/>
                    <a:p>
                      <a:r>
                        <a:rPr lang="pl-PL" sz="1600" b="1" dirty="0" smtClean="0"/>
                        <a:t>-4</a:t>
                      </a:r>
                      <a:endParaRPr lang="pl-PL" sz="1600" b="1" dirty="0"/>
                    </a:p>
                  </a:txBody>
                  <a:tcPr marL="68580" marR="68580" marT="34290" marB="34290">
                    <a:solidFill>
                      <a:srgbClr val="FF0000"/>
                    </a:solidFill>
                  </a:tcPr>
                </a:tc>
                <a:tc>
                  <a:txBody>
                    <a:bodyPr/>
                    <a:lstStyle/>
                    <a:p>
                      <a:r>
                        <a:rPr lang="pl-PL" sz="1600" b="1" dirty="0" smtClean="0"/>
                        <a:t>-1</a:t>
                      </a:r>
                      <a:endParaRPr lang="pl-PL" sz="1600" b="1" dirty="0"/>
                    </a:p>
                  </a:txBody>
                  <a:tcPr marL="68580" marR="68580" marT="34290" marB="34290">
                    <a:solidFill>
                      <a:srgbClr val="00B050"/>
                    </a:solidFill>
                  </a:tcPr>
                </a:tc>
                <a:tc>
                  <a:txBody>
                    <a:bodyPr/>
                    <a:lstStyle/>
                    <a:p>
                      <a:r>
                        <a:rPr lang="pl-PL" sz="1600" b="1" dirty="0" smtClean="0"/>
                        <a:t>-5</a:t>
                      </a:r>
                      <a:endParaRPr lang="pl-PL" sz="1600" b="1" dirty="0"/>
                    </a:p>
                  </a:txBody>
                  <a:tcPr marL="68580" marR="68580" marT="34290" marB="34290">
                    <a:solidFill>
                      <a:srgbClr val="FF0000"/>
                    </a:solidFill>
                  </a:tcPr>
                </a:tc>
                <a:tc>
                  <a:txBody>
                    <a:bodyPr/>
                    <a:lstStyle/>
                    <a:p>
                      <a:r>
                        <a:rPr lang="pl-PL" sz="1600" b="1" dirty="0" smtClean="0"/>
                        <a:t>-4</a:t>
                      </a:r>
                      <a:endParaRPr lang="pl-PL" sz="1600" b="1" dirty="0"/>
                    </a:p>
                  </a:txBody>
                  <a:tcPr marL="68580" marR="68580" marT="34290" marB="34290">
                    <a:solidFill>
                      <a:srgbClr val="FF0000"/>
                    </a:solidFill>
                  </a:tcPr>
                </a:tc>
              </a:tr>
            </a:tbl>
          </a:graphicData>
        </a:graphic>
      </p:graphicFrame>
    </p:spTree>
  </p:cSld>
  <p:clrMapOvr>
    <a:masterClrMapping/>
  </p:clrMapOvr>
  <p:transition spd="med">
    <p:pull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674"/>
            <a:ext cx="7239000" cy="2604269"/>
          </a:xfrm>
        </p:spPr>
        <p:txBody>
          <a:bodyPr/>
          <a:lstStyle/>
          <a:p>
            <a:pPr>
              <a:defRPr/>
            </a:pPr>
            <a:r>
              <a:rPr lang="pl-PL" sz="2400" dirty="0" smtClean="0"/>
              <a:t>Poziom wykonania zadań w województwie kujawsko-pomorskim i m. Grudziądz </a:t>
            </a:r>
            <a:endParaRPr lang="pl-PL" sz="2400" dirty="0"/>
          </a:p>
        </p:txBody>
      </p:sp>
    </p:spTree>
  </p:cSld>
  <p:clrMapOvr>
    <a:masterClrMapping/>
  </p:clrMapOvr>
  <p:transition spd="med">
    <p:pull dir="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Język angielski </a:t>
            </a:r>
            <a:endParaRPr lang="pl-PL" dirty="0"/>
          </a:p>
        </p:txBody>
      </p:sp>
      <p:graphicFrame>
        <p:nvGraphicFramePr>
          <p:cNvPr id="47107" name="Symbol zastępczy zawartości 3"/>
          <p:cNvGraphicFramePr>
            <a:graphicFrameLocks noGrp="1"/>
          </p:cNvGraphicFramePr>
          <p:nvPr>
            <p:ph idx="1"/>
          </p:nvPr>
        </p:nvGraphicFramePr>
        <p:xfrm>
          <a:off x="406400" y="1558925"/>
          <a:ext cx="7340600" cy="4948238"/>
        </p:xfrm>
        <a:graphic>
          <a:graphicData uri="http://schemas.openxmlformats.org/presentationml/2006/ole">
            <p:oleObj spid="_x0000_s47107" name="Wykres" r:id="rId3" imgW="7346317" imgH="4956478" progId="Excel.Chart.8">
              <p:embed/>
            </p:oleObj>
          </a:graphicData>
        </a:graphic>
      </p:graphicFrame>
    </p:spTree>
  </p:cSld>
  <p:clrMapOvr>
    <a:masterClrMapping/>
  </p:clrMapOvr>
  <p:transition spd="med">
    <p:pull dir="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dirty="0" smtClean="0"/>
              <a:t>Najlepiej i najsłabiej opanowane umiejętności </a:t>
            </a:r>
            <a:endParaRPr lang="pl-PL" dirty="0"/>
          </a:p>
        </p:txBody>
      </p:sp>
      <p:sp>
        <p:nvSpPr>
          <p:cNvPr id="3" name="Symbol zastępczy zawartości 2"/>
          <p:cNvSpPr>
            <a:spLocks noGrp="1"/>
          </p:cNvSpPr>
          <p:nvPr>
            <p:ph idx="1"/>
          </p:nvPr>
        </p:nvSpPr>
        <p:spPr>
          <a:xfrm>
            <a:off x="457200" y="1989138"/>
            <a:ext cx="7239000" cy="4467225"/>
          </a:xfrm>
        </p:spPr>
        <p:txBody>
          <a:bodyPr/>
          <a:lstStyle/>
          <a:p>
            <a:pPr>
              <a:defRPr/>
            </a:pPr>
            <a:r>
              <a:rPr lang="pl-PL" sz="2000" dirty="0" smtClean="0">
                <a:solidFill>
                  <a:srgbClr val="00B050"/>
                </a:solidFill>
              </a:rPr>
              <a:t>Najlepiej opanowane umiejętności </a:t>
            </a:r>
          </a:p>
          <a:p>
            <a:pPr marL="0" indent="0">
              <a:buFont typeface="Wingdings 2" pitchFamily="18" charset="2"/>
              <a:buNone/>
              <a:defRPr/>
            </a:pPr>
            <a:r>
              <a:rPr lang="pl-PL" sz="2000" dirty="0" smtClean="0"/>
              <a:t>Uczeń </a:t>
            </a:r>
            <a:r>
              <a:rPr lang="pl-PL" sz="2000" dirty="0"/>
              <a:t>znajduje w wypowiedzi określone informacje.</a:t>
            </a:r>
            <a:endParaRPr lang="pl-PL" sz="2000" dirty="0" smtClean="0"/>
          </a:p>
          <a:p>
            <a:pPr marL="0" indent="0">
              <a:buFont typeface="Wingdings 2" pitchFamily="18" charset="2"/>
              <a:buNone/>
              <a:defRPr/>
            </a:pPr>
            <a:r>
              <a:rPr lang="pl-PL" sz="2000" dirty="0" smtClean="0"/>
              <a:t>Uczeń </a:t>
            </a:r>
            <a:r>
              <a:rPr lang="pl-PL" sz="2000" dirty="0"/>
              <a:t>rozpoznaje rodzaje sytuacji komunikacyjnych.</a:t>
            </a:r>
          </a:p>
          <a:p>
            <a:pPr>
              <a:defRPr/>
            </a:pPr>
            <a:r>
              <a:rPr lang="pl-PL" sz="2000" dirty="0" smtClean="0">
                <a:solidFill>
                  <a:srgbClr val="FF0000"/>
                </a:solidFill>
              </a:rPr>
              <a:t>Najsłabiej opanowane umiejętności </a:t>
            </a:r>
          </a:p>
          <a:p>
            <a:pPr>
              <a:defRPr/>
            </a:pPr>
            <a:r>
              <a:rPr lang="pl-PL" sz="2000" dirty="0"/>
              <a:t>Uczeń rozumie proste wypowiedzi ustne artykułowane wyraźnie, w standardowej odmianie języka </a:t>
            </a:r>
            <a:endParaRPr lang="pl-PL" sz="2000" dirty="0" smtClean="0">
              <a:solidFill>
                <a:srgbClr val="FF0000"/>
              </a:solidFill>
            </a:endParaRPr>
          </a:p>
        </p:txBody>
      </p:sp>
    </p:spTree>
  </p:cSld>
  <p:clrMapOvr>
    <a:masterClrMapping/>
  </p:clrMapOvr>
  <p:transition spd="med">
    <p:pull dir="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Język angielski </a:t>
            </a:r>
            <a:endParaRPr lang="pl-PL" dirty="0"/>
          </a:p>
        </p:txBody>
      </p:sp>
      <p:graphicFrame>
        <p:nvGraphicFramePr>
          <p:cNvPr id="49155" name="Symbol zastępczy zawartości 3"/>
          <p:cNvGraphicFramePr>
            <a:graphicFrameLocks noGrp="1"/>
          </p:cNvGraphicFramePr>
          <p:nvPr>
            <p:ph idx="1"/>
          </p:nvPr>
        </p:nvGraphicFramePr>
        <p:xfrm>
          <a:off x="406400" y="1558925"/>
          <a:ext cx="7340600" cy="4948238"/>
        </p:xfrm>
        <a:graphic>
          <a:graphicData uri="http://schemas.openxmlformats.org/presentationml/2006/ole">
            <p:oleObj spid="_x0000_s49155" name="Wykres" r:id="rId3" imgW="7346317" imgH="4956478" progId="Excel.Chart.8">
              <p:embed/>
            </p:oleObj>
          </a:graphicData>
        </a:graphic>
      </p:graphicFrame>
    </p:spTree>
  </p:cSld>
  <p:clrMapOvr>
    <a:masterClrMapping/>
  </p:clrMapOvr>
  <p:transition spd="med">
    <p:pull dir="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dirty="0" smtClean="0"/>
              <a:t>Najlepiej i najsłabiej opanowane umiejętności </a:t>
            </a:r>
            <a:endParaRPr lang="pl-PL" dirty="0"/>
          </a:p>
        </p:txBody>
      </p:sp>
      <p:sp>
        <p:nvSpPr>
          <p:cNvPr id="3" name="Symbol zastępczy zawartości 2"/>
          <p:cNvSpPr>
            <a:spLocks noGrp="1"/>
          </p:cNvSpPr>
          <p:nvPr>
            <p:ph idx="1"/>
          </p:nvPr>
        </p:nvSpPr>
        <p:spPr>
          <a:xfrm>
            <a:off x="457200" y="2492375"/>
            <a:ext cx="7239000" cy="3963988"/>
          </a:xfrm>
        </p:spPr>
        <p:txBody>
          <a:bodyPr/>
          <a:lstStyle/>
          <a:p>
            <a:pPr>
              <a:defRPr/>
            </a:pPr>
            <a:r>
              <a:rPr lang="pl-PL" dirty="0" smtClean="0">
                <a:solidFill>
                  <a:srgbClr val="00B050"/>
                </a:solidFill>
              </a:rPr>
              <a:t>Najlepiej opanowane umiejętności </a:t>
            </a:r>
          </a:p>
          <a:p>
            <a:pPr marL="0" indent="0">
              <a:buFont typeface="Wingdings 2" pitchFamily="18" charset="2"/>
              <a:buNone/>
              <a:defRPr/>
            </a:pPr>
            <a:r>
              <a:rPr lang="pl-PL" sz="2000" dirty="0"/>
              <a:t>Uczeń wyraża swoje opinie </a:t>
            </a:r>
            <a:endParaRPr lang="pl-PL" sz="2000" dirty="0" smtClean="0"/>
          </a:p>
          <a:p>
            <a:pPr marL="0" indent="0">
              <a:buFont typeface="Wingdings 2" pitchFamily="18" charset="2"/>
              <a:buNone/>
              <a:defRPr/>
            </a:pPr>
            <a:r>
              <a:rPr lang="pl-PL" sz="2000" dirty="0"/>
              <a:t>Uczeń […] udziela rady</a:t>
            </a:r>
            <a:r>
              <a:rPr lang="pl-PL" sz="2000" dirty="0" smtClean="0"/>
              <a:t>.</a:t>
            </a:r>
          </a:p>
          <a:p>
            <a:pPr marL="0" indent="0">
              <a:buFont typeface="Wingdings 2" pitchFamily="18" charset="2"/>
              <a:buNone/>
              <a:defRPr/>
            </a:pPr>
            <a:r>
              <a:rPr lang="pl-PL" sz="2000" dirty="0"/>
              <a:t>Uczeń […] instruuje.</a:t>
            </a:r>
            <a:endParaRPr lang="pl-PL" sz="2000" dirty="0" smtClean="0"/>
          </a:p>
          <a:p>
            <a:pPr marL="0" indent="0">
              <a:buFont typeface="Wingdings 2" pitchFamily="18" charset="2"/>
              <a:buNone/>
              <a:defRPr/>
            </a:pPr>
            <a:endParaRPr lang="pl-PL" sz="2000" dirty="0"/>
          </a:p>
          <a:p>
            <a:pPr>
              <a:defRPr/>
            </a:pPr>
            <a:r>
              <a:rPr lang="pl-PL" dirty="0" smtClean="0">
                <a:solidFill>
                  <a:srgbClr val="FF0000"/>
                </a:solidFill>
              </a:rPr>
              <a:t>Najsłabiej opanowane umiejętności </a:t>
            </a:r>
          </a:p>
          <a:p>
            <a:pPr marL="0" indent="0">
              <a:buFont typeface="Wingdings 2" pitchFamily="18" charset="2"/>
              <a:buNone/>
              <a:defRPr/>
            </a:pPr>
            <a:r>
              <a:rPr lang="pl-PL" sz="2000" dirty="0"/>
              <a:t>Uczeń […] przekazuje informacje i wyjaśnienia.</a:t>
            </a:r>
            <a:endParaRPr lang="pl-PL" sz="2000" dirty="0" smtClean="0">
              <a:solidFill>
                <a:srgbClr val="FF0000"/>
              </a:solidFill>
            </a:endParaRPr>
          </a:p>
        </p:txBody>
      </p:sp>
    </p:spTree>
  </p:cSld>
  <p:clrMapOvr>
    <a:masterClrMapping/>
  </p:clrMapOvr>
  <p:transition spd="med">
    <p:pull dir="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Język angielski </a:t>
            </a:r>
            <a:endParaRPr lang="pl-PL" dirty="0"/>
          </a:p>
        </p:txBody>
      </p:sp>
      <p:graphicFrame>
        <p:nvGraphicFramePr>
          <p:cNvPr id="51203" name="Symbol zastępczy zawartości 3"/>
          <p:cNvGraphicFramePr>
            <a:graphicFrameLocks noGrp="1"/>
          </p:cNvGraphicFramePr>
          <p:nvPr>
            <p:ph idx="1"/>
          </p:nvPr>
        </p:nvGraphicFramePr>
        <p:xfrm>
          <a:off x="406400" y="1558925"/>
          <a:ext cx="7340600" cy="4948238"/>
        </p:xfrm>
        <a:graphic>
          <a:graphicData uri="http://schemas.openxmlformats.org/presentationml/2006/ole">
            <p:oleObj spid="_x0000_s51203" name="Wykres" r:id="rId3" imgW="7346317" imgH="4956478" progId="Excel.Chart.8">
              <p:embed/>
            </p:oleObj>
          </a:graphicData>
        </a:graphic>
      </p:graphicFrame>
    </p:spTree>
  </p:cSld>
  <p:clrMapOvr>
    <a:masterClrMapping/>
  </p:clrMapOvr>
  <p:transition spd="med">
    <p:pull dir="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dirty="0" smtClean="0"/>
              <a:t>Najlepiej i najsłabiej opanowane umiejętności </a:t>
            </a:r>
            <a:endParaRPr lang="pl-PL" dirty="0"/>
          </a:p>
        </p:txBody>
      </p:sp>
      <p:sp>
        <p:nvSpPr>
          <p:cNvPr id="3" name="Symbol zastępczy zawartości 2"/>
          <p:cNvSpPr>
            <a:spLocks noGrp="1"/>
          </p:cNvSpPr>
          <p:nvPr>
            <p:ph idx="1"/>
          </p:nvPr>
        </p:nvSpPr>
        <p:spPr/>
        <p:txBody>
          <a:bodyPr/>
          <a:lstStyle/>
          <a:p>
            <a:pPr>
              <a:defRPr/>
            </a:pPr>
            <a:r>
              <a:rPr lang="pl-PL" dirty="0" smtClean="0">
                <a:solidFill>
                  <a:srgbClr val="00B050"/>
                </a:solidFill>
              </a:rPr>
              <a:t>Najlepiej opanowane umiejętności </a:t>
            </a:r>
          </a:p>
          <a:p>
            <a:pPr marL="0" indent="0">
              <a:buFont typeface="Wingdings 2" pitchFamily="18" charset="2"/>
              <a:buNone/>
              <a:defRPr/>
            </a:pPr>
            <a:r>
              <a:rPr lang="pl-PL" sz="2000" dirty="0"/>
              <a:t>I. Uczeń posługuje się podstawowym zasobem środków językowych (leksykalnych, gramatycznych, ortograficznych) […].</a:t>
            </a:r>
            <a:endParaRPr lang="pl-PL" sz="2000" dirty="0" smtClean="0"/>
          </a:p>
          <a:p>
            <a:pPr>
              <a:defRPr/>
            </a:pPr>
            <a:endParaRPr lang="pl-PL" dirty="0"/>
          </a:p>
          <a:p>
            <a:pPr>
              <a:defRPr/>
            </a:pPr>
            <a:r>
              <a:rPr lang="pl-PL" dirty="0" smtClean="0">
                <a:solidFill>
                  <a:srgbClr val="FF0000"/>
                </a:solidFill>
              </a:rPr>
              <a:t>Najsłabiej opanowane umiejętności </a:t>
            </a:r>
          </a:p>
        </p:txBody>
      </p:sp>
    </p:spTree>
  </p:cSld>
  <p:clrMapOvr>
    <a:masterClrMapping/>
  </p:clrMapOvr>
  <p:transition spd="med">
    <p:pull dir="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Symbol zastępczy zawartości 3"/>
          <p:cNvGraphicFramePr>
            <a:graphicFrameLocks noGrp="1"/>
          </p:cNvGraphicFramePr>
          <p:nvPr>
            <p:ph idx="1"/>
          </p:nvPr>
        </p:nvGraphicFramePr>
        <p:xfrm>
          <a:off x="406400" y="836613"/>
          <a:ext cx="7340600" cy="5670550"/>
        </p:xfrm>
        <a:graphic>
          <a:graphicData uri="http://schemas.openxmlformats.org/presentationml/2006/ole">
            <p:oleObj spid="_x0000_s53250" name="Wykres" r:id="rId3" imgW="7346317" imgH="4956478" progId="Excel.Chart.8">
              <p:embed/>
            </p:oleObj>
          </a:graphicData>
        </a:graphic>
      </p:graphicFrame>
    </p:spTree>
  </p:cSld>
  <p:clrMapOvr>
    <a:masterClrMapping/>
  </p:clrMapOvr>
  <p:transition spd="med">
    <p:pull dir="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dirty="0" smtClean="0"/>
              <a:t>Najlepiej i najsłabiej opanowane umiejętności </a:t>
            </a:r>
            <a:endParaRPr lang="pl-PL" dirty="0"/>
          </a:p>
        </p:txBody>
      </p:sp>
      <p:sp>
        <p:nvSpPr>
          <p:cNvPr id="3" name="Symbol zastępczy zawartości 2"/>
          <p:cNvSpPr>
            <a:spLocks noGrp="1"/>
          </p:cNvSpPr>
          <p:nvPr>
            <p:ph idx="1"/>
          </p:nvPr>
        </p:nvSpPr>
        <p:spPr/>
        <p:txBody>
          <a:bodyPr/>
          <a:lstStyle/>
          <a:p>
            <a:pPr>
              <a:defRPr/>
            </a:pPr>
            <a:r>
              <a:rPr lang="pl-PL" dirty="0" smtClean="0">
                <a:solidFill>
                  <a:srgbClr val="00B050"/>
                </a:solidFill>
              </a:rPr>
              <a:t>Najlepiej opanowane umiejętności </a:t>
            </a:r>
          </a:p>
          <a:p>
            <a:pPr marL="0" indent="0" algn="just">
              <a:buFont typeface="Wingdings 2" pitchFamily="18" charset="2"/>
              <a:buNone/>
              <a:defRPr/>
            </a:pPr>
            <a:r>
              <a:rPr lang="pl-PL" sz="2000" dirty="0" smtClean="0"/>
              <a:t>Uczeń </a:t>
            </a:r>
            <a:r>
              <a:rPr lang="pl-PL" sz="2000" dirty="0"/>
              <a:t>wyszukuje proste informacje szczegółowe w tekście</a:t>
            </a:r>
            <a:r>
              <a:rPr lang="pl-PL" sz="2000" dirty="0" smtClean="0"/>
              <a:t>.</a:t>
            </a:r>
          </a:p>
          <a:p>
            <a:pPr marL="0" indent="0" algn="just">
              <a:buFont typeface="Wingdings 2" pitchFamily="18" charset="2"/>
              <a:buNone/>
              <a:defRPr/>
            </a:pPr>
            <a:r>
              <a:rPr lang="pl-PL" sz="2000" dirty="0" smtClean="0"/>
              <a:t>Uczeń </a:t>
            </a:r>
            <a:r>
              <a:rPr lang="pl-PL" sz="2000" dirty="0"/>
              <a:t>zapisuje informacje uzyskane z tekstu […] czytanego.</a:t>
            </a:r>
            <a:endParaRPr lang="pl-PL" sz="2000" dirty="0" smtClean="0"/>
          </a:p>
          <a:p>
            <a:pPr marL="0" indent="0" algn="just">
              <a:buFont typeface="Wingdings 2" pitchFamily="18" charset="2"/>
              <a:buNone/>
              <a:defRPr/>
            </a:pPr>
            <a:r>
              <a:rPr lang="pl-PL" sz="2000" dirty="0" smtClean="0"/>
              <a:t>We wszystkich zadaniach oprócz zad. 10.2 średni wynik uczniów ze szkół m. Grudziądza był wyższy niż średnia województwa.</a:t>
            </a:r>
            <a:endParaRPr lang="pl-PL" sz="2000" dirty="0"/>
          </a:p>
          <a:p>
            <a:pPr>
              <a:defRPr/>
            </a:pPr>
            <a:r>
              <a:rPr lang="pl-PL" dirty="0" smtClean="0">
                <a:solidFill>
                  <a:srgbClr val="FF0000"/>
                </a:solidFill>
              </a:rPr>
              <a:t>Najsłabiej opanowane umiejętności </a:t>
            </a:r>
          </a:p>
        </p:txBody>
      </p:sp>
    </p:spTree>
  </p:cSld>
  <p:clrMapOvr>
    <a:masterClrMapping/>
  </p:clrMapOvr>
  <p:transition spd="med">
    <p:pull dir="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Język angielski </a:t>
            </a:r>
            <a:endParaRPr lang="pl-PL" dirty="0"/>
          </a:p>
        </p:txBody>
      </p:sp>
      <p:graphicFrame>
        <p:nvGraphicFramePr>
          <p:cNvPr id="55299" name="Symbol zastępczy zawartości 3"/>
          <p:cNvGraphicFramePr>
            <a:graphicFrameLocks noGrp="1"/>
          </p:cNvGraphicFramePr>
          <p:nvPr>
            <p:ph idx="1"/>
          </p:nvPr>
        </p:nvGraphicFramePr>
        <p:xfrm>
          <a:off x="406400" y="1577975"/>
          <a:ext cx="7340600" cy="4948238"/>
        </p:xfrm>
        <a:graphic>
          <a:graphicData uri="http://schemas.openxmlformats.org/presentationml/2006/ole">
            <p:oleObj spid="_x0000_s55299" name="Wykres" r:id="rId3" imgW="7346317" imgH="4956478" progId="Excel.Chart.8">
              <p:embed/>
            </p:oleObj>
          </a:graphicData>
        </a:graphic>
      </p:graphicFrame>
    </p:spTree>
  </p:cSld>
  <p:clrMapOvr>
    <a:masterClrMapping/>
  </p:clrMapOvr>
  <p:transition spd="med">
    <p:pull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Język polski – opis arkusza </a:t>
            </a:r>
            <a:endParaRPr lang="pl-PL" dirty="0"/>
          </a:p>
        </p:txBody>
      </p:sp>
      <p:sp>
        <p:nvSpPr>
          <p:cNvPr id="3" name="Symbol zastępczy zawartości 2"/>
          <p:cNvSpPr>
            <a:spLocks noGrp="1"/>
          </p:cNvSpPr>
          <p:nvPr>
            <p:ph idx="1"/>
          </p:nvPr>
        </p:nvSpPr>
        <p:spPr/>
        <p:txBody>
          <a:bodyPr>
            <a:normAutofit fontScale="70000" lnSpcReduction="20000"/>
          </a:bodyPr>
          <a:lstStyle/>
          <a:p>
            <a:pPr algn="just">
              <a:defRPr/>
            </a:pPr>
            <a:r>
              <a:rPr lang="pl-PL" dirty="0" smtClean="0"/>
              <a:t>Uczniowie bez dysfunkcji oraz uczniowie ze specyficznymi trudnościami w uczeniu się rozwiązywali zadania zawarte w arkuszu standardowym. Arkusz standardowy zawierał 22 zadania. Za poprawne rozwiązanie wszystkich zadań można było uzyskać maksymalnie 50 punktów, w tym 15 punktów (30%) za rozwiązanie zadań zamkniętych (wyboru wielokrotnego, prawda-fałsz i na dobieranie) oraz 35 punktów (70%) za rozwiązanie zadań otwartych. Arkusz składał się z dwóch części. Pierwsza część zawierała 21 zadań zorganizowanych wokół dwóch tekstów zamieszczonych w arkuszu: tekstu literackiego (fragmentu Małego Księcia </a:t>
            </a:r>
            <a:r>
              <a:rPr lang="pl-PL" dirty="0" err="1" smtClean="0"/>
              <a:t>Antoine’a</a:t>
            </a:r>
            <a:r>
              <a:rPr lang="pl-PL" dirty="0" smtClean="0"/>
              <a:t> de Saint-</a:t>
            </a:r>
            <a:r>
              <a:rPr lang="pl-PL" dirty="0" err="1" smtClean="0"/>
              <a:t>Exupéry’ego</a:t>
            </a:r>
            <a:r>
              <a:rPr lang="pl-PL" dirty="0" smtClean="0"/>
              <a:t>) oraz tekstu nieliterackiego (Początki kina Krzysztofa Teodora Toeplitza). Zadania otwarte w tej części arkusza sprawdzały m.in. umiejętność wyrażania opinii na dany temat, interpretacji tekstu kultury – plakatu i napisania zaproszenia oraz znajomość treści </a:t>
            </a:r>
            <a:br>
              <a:rPr lang="pl-PL" dirty="0" smtClean="0"/>
            </a:br>
            <a:r>
              <a:rPr lang="pl-PL" dirty="0" smtClean="0"/>
              <a:t>i problematyki wybranych lektur obowiązkowych. W drugiej części arkusza uczeń wybierał jeden z dwóch tematów wypracowania: wypowiedź o charakterze argumentacyjnym albo wypowiedź o charakterze twórczym.</a:t>
            </a:r>
            <a:endParaRPr lang="pl-PL" dirty="0"/>
          </a:p>
        </p:txBody>
      </p:sp>
    </p:spTree>
  </p:cSld>
  <p:clrMapOvr>
    <a:masterClrMapping/>
  </p:clrMapOvr>
  <p:transition spd="med">
    <p:pull dir="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dirty="0" smtClean="0"/>
              <a:t>Najlepiej i najsłabiej opanowane umiejętności </a:t>
            </a:r>
            <a:endParaRPr lang="pl-PL" dirty="0"/>
          </a:p>
        </p:txBody>
      </p:sp>
      <p:sp>
        <p:nvSpPr>
          <p:cNvPr id="3" name="Symbol zastępczy zawartości 2"/>
          <p:cNvSpPr>
            <a:spLocks noGrp="1"/>
          </p:cNvSpPr>
          <p:nvPr>
            <p:ph idx="1"/>
          </p:nvPr>
        </p:nvSpPr>
        <p:spPr>
          <a:xfrm>
            <a:off x="454025" y="1463675"/>
            <a:ext cx="7239000" cy="4846638"/>
          </a:xfrm>
        </p:spPr>
        <p:txBody>
          <a:bodyPr/>
          <a:lstStyle/>
          <a:p>
            <a:pPr>
              <a:defRPr/>
            </a:pPr>
            <a:r>
              <a:rPr lang="pl-PL" dirty="0" smtClean="0">
                <a:solidFill>
                  <a:srgbClr val="00B050"/>
                </a:solidFill>
              </a:rPr>
              <a:t>Najlepiej opanowane umiejętności </a:t>
            </a:r>
          </a:p>
          <a:p>
            <a:pPr marL="0" indent="0">
              <a:buFont typeface="Wingdings 2" pitchFamily="18" charset="2"/>
              <a:buNone/>
              <a:defRPr/>
            </a:pPr>
            <a:r>
              <a:rPr lang="pl-PL" sz="2000" dirty="0" smtClean="0"/>
              <a:t>Treść, spójność</a:t>
            </a:r>
          </a:p>
          <a:p>
            <a:pPr>
              <a:defRPr/>
            </a:pPr>
            <a:endParaRPr lang="pl-PL" dirty="0"/>
          </a:p>
          <a:p>
            <a:pPr>
              <a:defRPr/>
            </a:pPr>
            <a:r>
              <a:rPr lang="pl-PL" dirty="0" smtClean="0">
                <a:solidFill>
                  <a:srgbClr val="FF0000"/>
                </a:solidFill>
              </a:rPr>
              <a:t>Najsłabiej opanowane umiejętności </a:t>
            </a:r>
            <a:endParaRPr lang="pl-PL" dirty="0">
              <a:solidFill>
                <a:srgbClr val="FF0000"/>
              </a:solidFill>
            </a:endParaRPr>
          </a:p>
          <a:p>
            <a:pPr marL="0" indent="0">
              <a:buFont typeface="Wingdings 2" pitchFamily="18" charset="2"/>
              <a:buNone/>
              <a:defRPr/>
            </a:pPr>
            <a:r>
              <a:rPr lang="pl-PL" sz="2000" dirty="0" smtClean="0">
                <a:solidFill>
                  <a:srgbClr val="FF0000"/>
                </a:solidFill>
              </a:rPr>
              <a:t>Zakres środków językowych </a:t>
            </a:r>
          </a:p>
          <a:p>
            <a:pPr marL="0" indent="0">
              <a:buFont typeface="Wingdings 2" pitchFamily="18" charset="2"/>
              <a:buNone/>
              <a:defRPr/>
            </a:pPr>
            <a:r>
              <a:rPr lang="pl-PL" sz="2000" dirty="0" smtClean="0">
                <a:solidFill>
                  <a:srgbClr val="FF0000"/>
                </a:solidFill>
              </a:rPr>
              <a:t>Poprawność środków językowych </a:t>
            </a:r>
          </a:p>
          <a:p>
            <a:pPr marL="0" indent="0">
              <a:buFont typeface="Wingdings 2" pitchFamily="18" charset="2"/>
              <a:buNone/>
              <a:defRPr/>
            </a:pPr>
            <a:endParaRPr lang="pl-PL" sz="2000" dirty="0" smtClean="0">
              <a:solidFill>
                <a:srgbClr val="FF0000"/>
              </a:solidFill>
            </a:endParaRPr>
          </a:p>
        </p:txBody>
      </p:sp>
    </p:spTree>
  </p:cSld>
  <p:clrMapOvr>
    <a:masterClrMapping/>
  </p:clrMapOvr>
  <p:transition spd="med">
    <p:pull dir="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zawartości 2"/>
          <p:cNvSpPr>
            <a:spLocks noGrp="1"/>
          </p:cNvSpPr>
          <p:nvPr>
            <p:ph idx="1"/>
          </p:nvPr>
        </p:nvSpPr>
        <p:spPr>
          <a:xfrm>
            <a:off x="457200" y="620713"/>
            <a:ext cx="7239000" cy="5835650"/>
          </a:xfrm>
        </p:spPr>
        <p:txBody>
          <a:bodyPr/>
          <a:lstStyle/>
          <a:p>
            <a:pPr algn="just"/>
            <a:r>
              <a:rPr lang="pl-PL" altLang="pl-PL" sz="1800" smtClean="0"/>
              <a:t>Uczniowie klasy ósmej w województwie kujawsko-pomorskim przystępujący do egzaminu ósmoklasisty z języka angielskiego uzyskali średnio 55% punktów. Zdający najlepiej poradzili sobie </a:t>
            </a:r>
            <a:br>
              <a:rPr lang="pl-PL" altLang="pl-PL" sz="1800" smtClean="0"/>
            </a:br>
            <a:r>
              <a:rPr lang="pl-PL" altLang="pl-PL" sz="1800" smtClean="0"/>
              <a:t>z zadaniami sprawdzającymi rozumienie tekstów pisanych (średni wynik – 64%). Niższe wyniki uzyskali w obszarach: znajomość funkcji językowych (średni wynik – 57%) i rozumienie ze słuchu (średni wynik – 53%). Najwięcej trudności sprawiły uczniom zadania sprawdzające znajomość środków językowych oraz tworzenie wypowiedzi pisemnej (średni wynik –po 47% punktów możliwych do uzyskania). Każda z części arkusza zawierała przynajmniej jedno zadanie otwarte. Ósmoklasiści lepiej poradzili sobie z rozwiązywaniem zadań zamkniętych niż otwartych. Średni wynik za rozwiązanie zadań otwartych wyniósł 41%, podczas gdy za rozwiązanie zadań zamkniętych – 63%. Najtrudniejsze wśród zadań otwartych okazało się zadanie 13. sprawdzające znajomość środków językowych (średni wynik – 25%), a najłatwiejsze było zadanie 10. sprawdzające znajomość rozumienia tekstów pisanych, w którym zdający udzielali odpowiedzi w języku polskim (średni wynik – 56%).</a:t>
            </a:r>
          </a:p>
          <a:p>
            <a:pPr algn="just"/>
            <a:endParaRPr lang="pl-PL" altLang="pl-PL" sz="1800" smtClean="0"/>
          </a:p>
        </p:txBody>
      </p:sp>
    </p:spTree>
  </p:cSld>
  <p:clrMapOvr>
    <a:masterClrMapping/>
  </p:clrMapOvr>
  <p:transition spd="med">
    <p:pull dir="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Rozumienie ze słuchu </a:t>
            </a:r>
            <a:endParaRPr lang="pl-PL" dirty="0"/>
          </a:p>
        </p:txBody>
      </p:sp>
      <p:sp>
        <p:nvSpPr>
          <p:cNvPr id="58371" name="Symbol zastępczy zawartości 2"/>
          <p:cNvSpPr>
            <a:spLocks noGrp="1"/>
          </p:cNvSpPr>
          <p:nvPr>
            <p:ph idx="1"/>
          </p:nvPr>
        </p:nvSpPr>
        <p:spPr/>
        <p:txBody>
          <a:bodyPr/>
          <a:lstStyle/>
          <a:p>
            <a:pPr algn="just"/>
            <a:r>
              <a:rPr lang="pl-PL" altLang="pl-PL" smtClean="0"/>
              <a:t>Wyniki uzyskane w obszarze rozumienia ze słuchu pokazują, że uczniowie lepiej poradzili sobie z rozumieniem tekstu jako całości (średni wynik – 58%) niż ze znajdowaniem w tekście określonych informacji (średni wynik – 51%). Poziom wykonania poszczególnych zadań był dość zróżnicowany. </a:t>
            </a:r>
          </a:p>
        </p:txBody>
      </p:sp>
    </p:spTree>
  </p:cSld>
  <p:clrMapOvr>
    <a:masterClrMapping/>
  </p:clrMapOvr>
  <p:transition spd="med">
    <p:pull dir="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dirty="0" smtClean="0"/>
              <a:t>Rozumienie tekstów pisanych </a:t>
            </a:r>
            <a:endParaRPr lang="pl-PL" dirty="0"/>
          </a:p>
        </p:txBody>
      </p:sp>
      <p:sp>
        <p:nvSpPr>
          <p:cNvPr id="59395" name="Symbol zastępczy zawartości 2"/>
          <p:cNvSpPr>
            <a:spLocks noGrp="1"/>
          </p:cNvSpPr>
          <p:nvPr>
            <p:ph idx="1"/>
          </p:nvPr>
        </p:nvSpPr>
        <p:spPr/>
        <p:txBody>
          <a:bodyPr/>
          <a:lstStyle/>
          <a:p>
            <a:pPr algn="just"/>
            <a:r>
              <a:rPr lang="pl-PL" altLang="pl-PL" smtClean="0"/>
              <a:t>W obszarze rozumienia tekstów pisanych zdający lepiej poradzili sobie z zadaniami sprawdzającymi umiejętność ogólnego rozumienia tekstu (średni wynik – 69%) niż </a:t>
            </a:r>
            <a:br>
              <a:rPr lang="pl-PL" altLang="pl-PL" smtClean="0"/>
            </a:br>
            <a:r>
              <a:rPr lang="pl-PL" altLang="pl-PL" smtClean="0"/>
              <a:t>z zadaniami sprawdzającymi umiejętność znajdowania w tekście określonych informacji (średni wynik – 65%).</a:t>
            </a:r>
          </a:p>
        </p:txBody>
      </p:sp>
    </p:spTree>
  </p:cSld>
  <p:clrMapOvr>
    <a:masterClrMapping/>
  </p:clrMapOvr>
  <p:transition spd="med">
    <p:pull dir="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dirty="0" smtClean="0"/>
              <a:t>Znajomość funkcji językowych </a:t>
            </a:r>
            <a:endParaRPr lang="pl-PL" dirty="0"/>
          </a:p>
        </p:txBody>
      </p:sp>
      <p:sp>
        <p:nvSpPr>
          <p:cNvPr id="60419" name="Symbol zastępczy zawartości 2"/>
          <p:cNvSpPr>
            <a:spLocks noGrp="1"/>
          </p:cNvSpPr>
          <p:nvPr>
            <p:ph idx="1"/>
          </p:nvPr>
        </p:nvSpPr>
        <p:spPr/>
        <p:txBody>
          <a:bodyPr/>
          <a:lstStyle/>
          <a:p>
            <a:pPr algn="just"/>
            <a:r>
              <a:rPr lang="pl-PL" altLang="pl-PL" sz="2000" smtClean="0"/>
              <a:t>W obszarze reagowania językowego sprawdzane były różnorodne umiejętności: wyrażanie zgody i opinii, zgadzanie się z opinią innych osób, uzyskiwanie </a:t>
            </a:r>
            <a:br>
              <a:rPr lang="pl-PL" altLang="pl-PL" sz="2000" smtClean="0"/>
            </a:br>
            <a:r>
              <a:rPr lang="pl-PL" altLang="pl-PL" sz="2000" smtClean="0"/>
              <a:t>i przekazywanie informacji i wyjaśnień, ostrzeganie, instruowanie, udzielanie rady oraz stosowanie zwrotów grzecznościowych. Wśród zadań sprawdzających umiejętność reagowania językowego stosunkowo łatwe okazało się zadanie 5., które polegało na dobraniu właściwych reakcji do sytuacji opisanych w języku polskim (średni wynik – 71%). Najłatwiejsze w tej części arkusza okazały się zadania 5.2. i 5.4.. Zadanie 5.4. sprawdzało umiejętność podtrzymywania rozmowy w przypadku trudności w jej przebiegu.</a:t>
            </a:r>
          </a:p>
        </p:txBody>
      </p:sp>
    </p:spTree>
  </p:cSld>
  <p:clrMapOvr>
    <a:masterClrMapping/>
  </p:clrMapOvr>
  <p:transition spd="med">
    <p:pull dir="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dirty="0" smtClean="0"/>
              <a:t>Znajomość środków językowych </a:t>
            </a:r>
            <a:endParaRPr lang="pl-PL" dirty="0"/>
          </a:p>
        </p:txBody>
      </p:sp>
      <p:sp>
        <p:nvSpPr>
          <p:cNvPr id="61443" name="Symbol zastępczy zawartości 2"/>
          <p:cNvSpPr>
            <a:spLocks noGrp="1"/>
          </p:cNvSpPr>
          <p:nvPr>
            <p:ph idx="1"/>
          </p:nvPr>
        </p:nvSpPr>
        <p:spPr/>
        <p:txBody>
          <a:bodyPr/>
          <a:lstStyle/>
          <a:p>
            <a:pPr algn="just"/>
            <a:r>
              <a:rPr lang="pl-PL" altLang="pl-PL" sz="2400" smtClean="0"/>
              <a:t>Trzy zadania w arkuszu sprawdzały znajomość środków językowych. Zarówno zadanie 11. jak </a:t>
            </a:r>
            <a:br>
              <a:rPr lang="pl-PL" altLang="pl-PL" sz="2400" smtClean="0"/>
            </a:br>
            <a:r>
              <a:rPr lang="pl-PL" altLang="pl-PL" sz="2400" smtClean="0"/>
              <a:t>i 12. to zadania zamknięte. Pierwsze z nich sprawdzało przede wszystkim znajomość środków leksykalnych, natomiast drugie – znajomość struktur gramatycznych. Uczniowie poradzili sobie lepiej z zadaniem 11. niż z zadaniem 12. Zauważyć jednak należy, iż jednocześnie były one znacznie łatwiejsze (średni wynik – odpowiednio 65% i 58%) dla zdających niż zadanie 13., które wymagało od ucznia samodzielnego sformułowania odpowiedzi (średni wynik – 25%). </a:t>
            </a:r>
          </a:p>
        </p:txBody>
      </p:sp>
    </p:spTree>
  </p:cSld>
  <p:clrMapOvr>
    <a:masterClrMapping/>
  </p:clrMapOvr>
  <p:transition spd="med">
    <p:pull dir="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Wypowiedź pisemna </a:t>
            </a:r>
            <a:endParaRPr lang="pl-PL" dirty="0"/>
          </a:p>
        </p:txBody>
      </p:sp>
      <p:sp>
        <p:nvSpPr>
          <p:cNvPr id="62467" name="Symbol zastępczy zawartości 2"/>
          <p:cNvSpPr>
            <a:spLocks noGrp="1"/>
          </p:cNvSpPr>
          <p:nvPr>
            <p:ph idx="1"/>
          </p:nvPr>
        </p:nvSpPr>
        <p:spPr/>
        <p:txBody>
          <a:bodyPr/>
          <a:lstStyle/>
          <a:p>
            <a:pPr algn="just"/>
            <a:r>
              <a:rPr lang="pl-PL" altLang="pl-PL" smtClean="0"/>
              <a:t>Zdający mieli za zadanie zredagować krótką wiadomość e-mail z propozycją wyjazdu w polskie góry dla grupy przyjaciół z Anglii. Realizując poszczególne podpunkty polecenia, zdający musieli wykazać się między innymi umiejętnością opisywania ludzi i miejsc, opowiadania o czynnościach </a:t>
            </a:r>
            <a:br>
              <a:rPr lang="pl-PL" altLang="pl-PL" smtClean="0"/>
            </a:br>
            <a:r>
              <a:rPr lang="pl-PL" altLang="pl-PL" smtClean="0"/>
              <a:t>i doświadczeniach z teraźniejszości, opisywania upodobań, wyrażania </a:t>
            </a:r>
            <a:br>
              <a:rPr lang="pl-PL" altLang="pl-PL" smtClean="0"/>
            </a:br>
            <a:r>
              <a:rPr lang="pl-PL" altLang="pl-PL" smtClean="0"/>
              <a:t>i uzasadniania swoich opinii, przekazywania informacji i wyjaśnień, udzielania rady oraz instruowania.</a:t>
            </a:r>
          </a:p>
        </p:txBody>
      </p:sp>
    </p:spTree>
  </p:cSld>
  <p:clrMapOvr>
    <a:masterClrMapping/>
  </p:clrMapOvr>
  <p:transition spd="med">
    <p:pull dir="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Wnioski i rekomendacje: </a:t>
            </a:r>
            <a:endParaRPr lang="pl-PL" dirty="0"/>
          </a:p>
        </p:txBody>
      </p:sp>
      <p:sp>
        <p:nvSpPr>
          <p:cNvPr id="63491" name="Symbol zastępczy zawartości 2"/>
          <p:cNvSpPr>
            <a:spLocks noGrp="1"/>
          </p:cNvSpPr>
          <p:nvPr>
            <p:ph idx="1"/>
          </p:nvPr>
        </p:nvSpPr>
        <p:spPr/>
        <p:txBody>
          <a:bodyPr/>
          <a:lstStyle/>
          <a:p>
            <a:pPr algn="just"/>
            <a:r>
              <a:rPr lang="pl-PL" altLang="pl-PL" sz="1800" smtClean="0"/>
              <a:t>Analiza wyników egzaminu z języka angielskiego pozwala na wyciągnięcie następujących wniosków.  Wyniki egzaminu pokazują, że zdający uzyskali wyższe wyniki za rozwiązanie zadań sprawdzających ogólne rozumienie tekstu niż zadań sprawdzających umiejętność znajdowania w tekście określonych informacji. Zawarte w tekście i zadaniu treści zwykle są wyrażone przy pomocy wyrażeń synonimicznych, w związku z czym identyfikowanie i zestawianie ze sobą wyrażeń o podobnych znaczeniach jest bardzo przydatne i powinno być regularnie ćwiczone na lekcjach.  Na podstawie wyborów odpowiedzi dokonanych przez uczniów w zadaniach zamkniętych można stwierdzić, że zdający często udzielają odpowiedzi, sugerując się pojedynczymi słowami występującymi w tekstach, a za mało uwagi zwracają na kontekst, w jakim te słowa są użyte. Bardzo ważne jest, aby analizować z uczniami powiązania tekstu z poszczególnymi opcjami odpowiedzi w zadaniu. Wskazane jest, by rozwiązując zadania zamknięte, uczniowie potrafili uzasadnić zarówno wybór opcji właściwej, jak i powody odrzucenia odpowiedzi, które są dystraktorami w zadaniu.</a:t>
            </a:r>
          </a:p>
        </p:txBody>
      </p:sp>
    </p:spTree>
  </p:cSld>
  <p:clrMapOvr>
    <a:masterClrMapping/>
  </p:clrMapOvr>
  <p:transition spd="med">
    <p:pull dir="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Język niemiecki  </a:t>
            </a:r>
            <a:endParaRPr lang="pl-PL" dirty="0"/>
          </a:p>
        </p:txBody>
      </p:sp>
    </p:spTree>
  </p:cSld>
  <p:clrMapOvr>
    <a:masterClrMapping/>
  </p:clrMapOvr>
  <p:transition spd="med">
    <p:pull dir="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dirty="0" smtClean="0"/>
              <a:t>Opis arkusza standardowego </a:t>
            </a:r>
            <a:endParaRPr lang="pl-PL" dirty="0"/>
          </a:p>
        </p:txBody>
      </p:sp>
      <p:sp>
        <p:nvSpPr>
          <p:cNvPr id="65539" name="Symbol zastępczy zawartości 2"/>
          <p:cNvSpPr>
            <a:spLocks noGrp="1"/>
          </p:cNvSpPr>
          <p:nvPr>
            <p:ph idx="1"/>
          </p:nvPr>
        </p:nvSpPr>
        <p:spPr/>
        <p:txBody>
          <a:bodyPr/>
          <a:lstStyle/>
          <a:p>
            <a:pPr algn="just"/>
            <a:r>
              <a:rPr lang="pl-PL" altLang="pl-PL" sz="2000" smtClean="0"/>
              <a:t>Arkusz standardowy zawierał 51 zadań, zgrupowanych w 14 wiązek. Za poprawne rozwiązanie wszystkich zadań można było uzyskać maksymalnie 60 punktów, w tym 36 punktów (60%) za rozwiązanie zadań zamkniętych (wyboru wielokrotnego, na dobieranie) oraz 24 punkty (40%) za rozwiązanie zadań otwartych. Zadania otwarte wymagały od ósmoklasistów samodzielnego sformułowania odpowiedzi (zadania z luką i/lub odpowiedzi na pytania) oraz napisania krótkiego tekstu użytkowego (e-maila).</a:t>
            </a:r>
          </a:p>
        </p:txBody>
      </p:sp>
    </p:spTree>
  </p:cSld>
  <p:clrMapOvr>
    <a:masterClrMapping/>
  </p:clrMapOvr>
  <p:transition spd="med">
    <p:pull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332657"/>
            <a:ext cx="7886700" cy="432048"/>
          </a:xfrm>
        </p:spPr>
        <p:txBody>
          <a:bodyPr/>
          <a:lstStyle/>
          <a:p>
            <a:pPr>
              <a:defRPr/>
            </a:pPr>
            <a:r>
              <a:rPr lang="pl-PL" sz="1800" dirty="0"/>
              <a:t>Opis arkusza </a:t>
            </a:r>
          </a:p>
        </p:txBody>
      </p:sp>
      <p:graphicFrame>
        <p:nvGraphicFramePr>
          <p:cNvPr id="4" name="Symbol zastępczy zawartości 3"/>
          <p:cNvGraphicFramePr>
            <a:graphicFrameLocks noGrp="1"/>
          </p:cNvGraphicFramePr>
          <p:nvPr>
            <p:ph idx="1"/>
          </p:nvPr>
        </p:nvGraphicFramePr>
        <p:xfrm>
          <a:off x="623888" y="981075"/>
          <a:ext cx="6827837" cy="5359400"/>
        </p:xfrm>
        <a:graphic>
          <a:graphicData uri="http://schemas.openxmlformats.org/drawingml/2006/table">
            <a:tbl>
              <a:tblPr firstRow="1" bandRow="1">
                <a:tableStyleId>{5C22544A-7EE6-4342-B048-85BDC9FD1C3A}</a:tableStyleId>
              </a:tblPr>
              <a:tblGrid>
                <a:gridCol w="838708"/>
                <a:gridCol w="3117331"/>
                <a:gridCol w="2871798"/>
              </a:tblGrid>
              <a:tr h="719268">
                <a:tc>
                  <a:txBody>
                    <a:bodyPr/>
                    <a:lstStyle/>
                    <a:p>
                      <a:r>
                        <a:rPr lang="pl-PL" sz="800" dirty="0" smtClean="0"/>
                        <a:t>Numer</a:t>
                      </a:r>
                      <a:r>
                        <a:rPr lang="pl-PL" sz="800" baseline="0" dirty="0" smtClean="0"/>
                        <a:t> zadania </a:t>
                      </a:r>
                      <a:endParaRPr lang="pl-PL" sz="800" dirty="0"/>
                    </a:p>
                  </a:txBody>
                  <a:tcPr marL="68568" marR="68568" marT="34283" marB="34283"/>
                </a:tc>
                <a:tc>
                  <a:txBody>
                    <a:bodyPr/>
                    <a:lstStyle/>
                    <a:p>
                      <a:r>
                        <a:rPr lang="pl-PL" sz="800" dirty="0" smtClean="0"/>
                        <a:t>Wymagania ogólne zapisane w podstawie</a:t>
                      </a:r>
                      <a:r>
                        <a:rPr lang="pl-PL" sz="800" baseline="0" dirty="0" smtClean="0"/>
                        <a:t> programowej</a:t>
                      </a:r>
                      <a:endParaRPr lang="pl-PL" sz="800" dirty="0"/>
                    </a:p>
                  </a:txBody>
                  <a:tcPr marL="68568" marR="6856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800" dirty="0" smtClean="0"/>
                        <a:t>Wymagania szczegółowe zapisane w podstawie</a:t>
                      </a:r>
                      <a:r>
                        <a:rPr lang="pl-PL" sz="800" baseline="0" dirty="0" smtClean="0"/>
                        <a:t> programowej</a:t>
                      </a:r>
                      <a:endParaRPr lang="pl-PL" sz="800" dirty="0" smtClean="0"/>
                    </a:p>
                    <a:p>
                      <a:endParaRPr lang="pl-PL" sz="800" dirty="0"/>
                    </a:p>
                  </a:txBody>
                  <a:tcPr marL="68568" marR="68568" marT="34283" marB="34283"/>
                </a:tc>
              </a:tr>
              <a:tr h="640318">
                <a:tc>
                  <a:txBody>
                    <a:bodyPr/>
                    <a:lstStyle/>
                    <a:p>
                      <a:r>
                        <a:rPr lang="pl-PL" sz="800" dirty="0" smtClean="0"/>
                        <a:t>1</a:t>
                      </a:r>
                      <a:endParaRPr lang="pl-PL" sz="800" dirty="0"/>
                    </a:p>
                  </a:txBody>
                  <a:tcPr marL="68568" marR="68568" marT="34283" marB="34283"/>
                </a:tc>
                <a:tc>
                  <a:txBody>
                    <a:bodyPr/>
                    <a:lstStyle/>
                    <a:p>
                      <a:r>
                        <a:rPr lang="pl-PL" sz="800" dirty="0" smtClean="0"/>
                        <a:t>Podstawa programowa 2017 I. Kształcenie literackie i kulturowe. 1. Wyrabianie i rozwijanie zdolności rozumienia utworów literackich [...]. 2. Znajomość wybranych utworów z literatury [...] światowej [...]</a:t>
                      </a:r>
                      <a:endParaRPr lang="pl-PL" sz="800" dirty="0"/>
                    </a:p>
                  </a:txBody>
                  <a:tcPr marL="68568" marR="68568" marT="34283" marB="34283"/>
                </a:tc>
                <a:tc>
                  <a:txBody>
                    <a:bodyPr/>
                    <a:lstStyle/>
                    <a:p>
                      <a:r>
                        <a:rPr lang="pl-PL" sz="800" dirty="0" smtClean="0"/>
                        <a:t>2. Odbiór tekstów kultury. Uczeń: 1) wyszukuje w tekście potrzebne</a:t>
                      </a:r>
                    </a:p>
                    <a:p>
                      <a:r>
                        <a:rPr lang="pl-PL" sz="800" dirty="0" smtClean="0"/>
                        <a:t>informacje [...]. Lektura obowiązkowa </a:t>
                      </a:r>
                      <a:r>
                        <a:rPr lang="pl-PL" sz="800" dirty="0" err="1" smtClean="0"/>
                        <a:t>Antoine</a:t>
                      </a:r>
                      <a:r>
                        <a:rPr lang="pl-PL" sz="800" dirty="0" smtClean="0"/>
                        <a:t> de Saint-</a:t>
                      </a:r>
                      <a:r>
                        <a:rPr lang="pl-PL" sz="800" dirty="0" err="1" smtClean="0"/>
                        <a:t>Exupéry</a:t>
                      </a:r>
                      <a:r>
                        <a:rPr lang="pl-PL" sz="800" smtClean="0"/>
                        <a:t>, Mały Książę</a:t>
                      </a:r>
                      <a:endParaRPr lang="pl-PL" sz="800" dirty="0"/>
                    </a:p>
                  </a:txBody>
                  <a:tcPr marL="68568" marR="68568" marT="34283" marB="34283"/>
                </a:tc>
              </a:tr>
              <a:tr h="921005">
                <a:tc>
                  <a:txBody>
                    <a:bodyPr/>
                    <a:lstStyle/>
                    <a:p>
                      <a:r>
                        <a:rPr lang="pl-PL" sz="800" dirty="0" smtClean="0"/>
                        <a:t>2</a:t>
                      </a:r>
                      <a:endParaRPr lang="pl-PL" sz="800" dirty="0"/>
                    </a:p>
                  </a:txBody>
                  <a:tcPr marL="68568" marR="68568" marT="34283" marB="34283"/>
                </a:tc>
                <a:tc>
                  <a:txBody>
                    <a:bodyPr/>
                    <a:lstStyle/>
                    <a:p>
                      <a:r>
                        <a:rPr lang="pl-PL" sz="800" dirty="0" smtClean="0"/>
                        <a:t>Podstawa programowa 2012 I. Odbiór wypowiedzi i wykorzystanie zawartych w nich informacji. Podstawa programowa 2017 I. Kształcenie literackie i kulturowe. 1. Wyrabianie i rozwijanie zdolności rozumienia utworów literackich [...]. 2. Znajomość wybranych utworów z literatury [...] światowej [...].</a:t>
                      </a:r>
                      <a:endParaRPr lang="pl-PL" sz="800" dirty="0"/>
                    </a:p>
                  </a:txBody>
                  <a:tcPr marL="68568" marR="68568" marT="34283" marB="34283"/>
                </a:tc>
                <a:tc>
                  <a:txBody>
                    <a:bodyPr/>
                    <a:lstStyle/>
                    <a:p>
                      <a:r>
                        <a:rPr lang="pl-PL" sz="800" dirty="0" smtClean="0"/>
                        <a:t>Lektura obowiązkowa </a:t>
                      </a:r>
                      <a:r>
                        <a:rPr lang="pl-PL" sz="800" dirty="0" err="1" smtClean="0"/>
                        <a:t>Antoine</a:t>
                      </a:r>
                      <a:r>
                        <a:rPr lang="pl-PL" sz="800" dirty="0" smtClean="0"/>
                        <a:t> de Saint-</a:t>
                      </a:r>
                      <a:r>
                        <a:rPr lang="pl-PL" sz="800" dirty="0" err="1" smtClean="0"/>
                        <a:t>Exupéry</a:t>
                      </a:r>
                      <a:r>
                        <a:rPr lang="pl-PL" sz="800" dirty="0" smtClean="0"/>
                        <a:t>, Mały Książę</a:t>
                      </a:r>
                      <a:endParaRPr lang="pl-PL" sz="800" dirty="0"/>
                    </a:p>
                  </a:txBody>
                  <a:tcPr marL="68568" marR="68568" marT="34283" marB="34283"/>
                </a:tc>
              </a:tr>
              <a:tr h="719268">
                <a:tc>
                  <a:txBody>
                    <a:bodyPr/>
                    <a:lstStyle/>
                    <a:p>
                      <a:r>
                        <a:rPr lang="pl-PL" sz="800" dirty="0" smtClean="0"/>
                        <a:t>3</a:t>
                      </a:r>
                      <a:endParaRPr lang="pl-PL" sz="800" dirty="0"/>
                    </a:p>
                  </a:txBody>
                  <a:tcPr marL="68568" marR="68568" marT="34283" marB="34283"/>
                </a:tc>
                <a:tc>
                  <a:txBody>
                    <a:bodyPr/>
                    <a:lstStyle/>
                    <a:p>
                      <a:r>
                        <a:rPr lang="pl-PL" sz="800" dirty="0" smtClean="0"/>
                        <a:t>Podstawa programowa 2017 I. Kształcenie literackie i kulturowe. 1. Wyrabianie i rozwijanie zdolności rozumienia utworów literackich […]. 2. Znajomość wybranych utworów z literatury […] światowej […].</a:t>
                      </a:r>
                      <a:endParaRPr lang="pl-PL" sz="800" dirty="0"/>
                    </a:p>
                  </a:txBody>
                  <a:tcPr marL="68568" marR="68568" marT="34283" marB="34283"/>
                </a:tc>
                <a:tc>
                  <a:txBody>
                    <a:bodyPr/>
                    <a:lstStyle/>
                    <a:p>
                      <a:r>
                        <a:rPr lang="pl-PL" sz="800" dirty="0" smtClean="0"/>
                        <a:t>1. Czytanie utworów literackich. Uczeń: 4) rozpoznaje w tekście literackim: […] symbol […] i określa ich funkcję. Lektura obowiązkowa </a:t>
                      </a:r>
                      <a:r>
                        <a:rPr lang="pl-PL" sz="800" dirty="0" err="1" smtClean="0"/>
                        <a:t>Antoine</a:t>
                      </a:r>
                      <a:r>
                        <a:rPr lang="pl-PL" sz="800" dirty="0" smtClean="0"/>
                        <a:t> de Saint-</a:t>
                      </a:r>
                      <a:r>
                        <a:rPr lang="pl-PL" sz="800" dirty="0" err="1" smtClean="0"/>
                        <a:t>Exupéry</a:t>
                      </a:r>
                      <a:r>
                        <a:rPr lang="pl-PL" sz="800" dirty="0" smtClean="0"/>
                        <a:t>, Mały Książę</a:t>
                      </a:r>
                      <a:endParaRPr lang="pl-PL" sz="800" dirty="0"/>
                    </a:p>
                  </a:txBody>
                  <a:tcPr marL="68568" marR="68568" marT="34283" marB="34283"/>
                </a:tc>
              </a:tr>
              <a:tr h="719268">
                <a:tc>
                  <a:txBody>
                    <a:bodyPr/>
                    <a:lstStyle/>
                    <a:p>
                      <a:r>
                        <a:rPr lang="pl-PL" sz="800" dirty="0" smtClean="0"/>
                        <a:t>4</a:t>
                      </a:r>
                      <a:endParaRPr lang="pl-PL" sz="800" dirty="0"/>
                    </a:p>
                  </a:txBody>
                  <a:tcPr marL="68568" marR="68568" marT="34283" marB="34283"/>
                </a:tc>
                <a:tc>
                  <a:txBody>
                    <a:bodyPr/>
                    <a:lstStyle/>
                    <a:p>
                      <a:r>
                        <a:rPr lang="pl-PL" sz="800" dirty="0" smtClean="0"/>
                        <a:t>Podstawa programowa 2017 I. Kształcenie literackie i kulturowe. 1. Wyrabianie i rozwijanie zdolności rozumienia utworów literackich [...]. 2. Znajomość wybranych utworów z literatury [...] światowej [...].</a:t>
                      </a:r>
                      <a:endParaRPr lang="pl-PL" sz="800" dirty="0"/>
                    </a:p>
                  </a:txBody>
                  <a:tcPr marL="68568" marR="68568" marT="34283" marB="34283"/>
                </a:tc>
                <a:tc>
                  <a:txBody>
                    <a:bodyPr/>
                    <a:lstStyle/>
                    <a:p>
                      <a:r>
                        <a:rPr lang="pl-PL" sz="800" dirty="0" smtClean="0"/>
                        <a:t>1. Czytanie utworów literackich. Uczeń: 7) określa w poznawanych tekstach problematykę egzystencjalną [...]. Lektura obowiązkowa </a:t>
                      </a:r>
                      <a:r>
                        <a:rPr lang="pl-PL" sz="800" dirty="0" err="1" smtClean="0"/>
                        <a:t>Antoine</a:t>
                      </a:r>
                      <a:r>
                        <a:rPr lang="pl-PL" sz="800" dirty="0" smtClean="0"/>
                        <a:t> de Saint-</a:t>
                      </a:r>
                      <a:r>
                        <a:rPr lang="pl-PL" sz="800" dirty="0" err="1" smtClean="0"/>
                        <a:t>Exupéry</a:t>
                      </a:r>
                      <a:r>
                        <a:rPr lang="pl-PL" sz="800" dirty="0" smtClean="0"/>
                        <a:t>, Mały Książę</a:t>
                      </a:r>
                      <a:endParaRPr lang="pl-PL" sz="800" dirty="0"/>
                    </a:p>
                  </a:txBody>
                  <a:tcPr marL="68568" marR="68568" marT="34283" marB="34283"/>
                </a:tc>
              </a:tr>
              <a:tr h="921005">
                <a:tc>
                  <a:txBody>
                    <a:bodyPr/>
                    <a:lstStyle/>
                    <a:p>
                      <a:r>
                        <a:rPr lang="pl-PL" sz="800" dirty="0" smtClean="0"/>
                        <a:t>5.1</a:t>
                      </a:r>
                      <a:endParaRPr lang="pl-PL" sz="800" dirty="0"/>
                    </a:p>
                  </a:txBody>
                  <a:tcPr marL="68568" marR="68568" marT="34283" marB="34283"/>
                </a:tc>
                <a:tc>
                  <a:txBody>
                    <a:bodyPr/>
                    <a:lstStyle/>
                    <a:p>
                      <a:r>
                        <a:rPr lang="pl-PL" sz="800" dirty="0" smtClean="0"/>
                        <a:t>Podstawa programowa 2012 I. Odbiór wypowiedzi i wykorzystanie zawartych w nich informacji.</a:t>
                      </a:r>
                    </a:p>
                    <a:p>
                      <a:r>
                        <a:rPr lang="pl-PL" sz="800" dirty="0" smtClean="0"/>
                        <a:t>Podstawa programowa 2017 I. Kształcenie literackie i kulturowe. 1. Wyrabianie i rozwijanie zdolności rozumienia utworów literackich [...]. 2. Znajomość wybranych utworów z literatury [...] światowej [...].</a:t>
                      </a:r>
                      <a:endParaRPr lang="pl-PL" sz="800" dirty="0"/>
                    </a:p>
                  </a:txBody>
                  <a:tcPr marL="68568" marR="68568" marT="34283" marB="34283"/>
                </a:tc>
                <a:tc>
                  <a:txBody>
                    <a:bodyPr/>
                    <a:lstStyle/>
                    <a:p>
                      <a:pPr marL="228600" indent="-228600">
                        <a:buAutoNum type="arabicPeriod"/>
                      </a:pPr>
                      <a:r>
                        <a:rPr lang="pl-PL" sz="800" dirty="0" smtClean="0"/>
                        <a:t>Czytanie i słuchanie. Uczeń: 8) rozumie dosłowne i przenośne znaczenie wyrazów w wypowiedzi.</a:t>
                      </a:r>
                    </a:p>
                    <a:p>
                      <a:pPr marL="228600" indent="-228600">
                        <a:buAutoNum type="arabicPeriod"/>
                      </a:pPr>
                      <a:r>
                        <a:rPr lang="pl-PL" sz="800" dirty="0" smtClean="0"/>
                        <a:t>Lektura obowiązkowa </a:t>
                      </a:r>
                      <a:r>
                        <a:rPr lang="pl-PL" sz="800" dirty="0" err="1" smtClean="0"/>
                        <a:t>Antoine</a:t>
                      </a:r>
                      <a:r>
                        <a:rPr lang="pl-PL" sz="800" dirty="0" smtClean="0"/>
                        <a:t> de Saint-</a:t>
                      </a:r>
                      <a:r>
                        <a:rPr lang="pl-PL" sz="800" dirty="0" err="1" smtClean="0"/>
                        <a:t>Exupéry</a:t>
                      </a:r>
                      <a:r>
                        <a:rPr lang="pl-PL" sz="800" dirty="0" smtClean="0"/>
                        <a:t>, Mały Książę</a:t>
                      </a:r>
                      <a:endParaRPr lang="pl-PL" sz="800" dirty="0"/>
                    </a:p>
                  </a:txBody>
                  <a:tcPr marL="68568" marR="68568" marT="34283" marB="34283"/>
                </a:tc>
              </a:tr>
              <a:tr h="719268">
                <a:tc>
                  <a:txBody>
                    <a:bodyPr/>
                    <a:lstStyle/>
                    <a:p>
                      <a:r>
                        <a:rPr lang="pl-PL" sz="800" dirty="0" smtClean="0"/>
                        <a:t>5.2</a:t>
                      </a:r>
                      <a:endParaRPr lang="pl-PL" sz="800" dirty="0"/>
                    </a:p>
                  </a:txBody>
                  <a:tcPr marL="68568" marR="68568" marT="34283" marB="34283"/>
                </a:tc>
                <a:tc>
                  <a:txBody>
                    <a:bodyPr/>
                    <a:lstStyle/>
                    <a:p>
                      <a:r>
                        <a:rPr lang="pl-PL" sz="800" dirty="0" smtClean="0"/>
                        <a:t>Podstawa programowa 2017 III. Tworzenie wypowiedzi. 6. Poznawanie podstawowych zasad retoryki, w szczególności argumentowania [...].</a:t>
                      </a:r>
                      <a:endParaRPr lang="pl-PL" sz="800" dirty="0"/>
                    </a:p>
                  </a:txBody>
                  <a:tcPr marL="68568" marR="68568" marT="34283" marB="34283"/>
                </a:tc>
                <a:tc>
                  <a:txBody>
                    <a:bodyPr/>
                    <a:lstStyle/>
                    <a:p>
                      <a:r>
                        <a:rPr lang="pl-PL" sz="800" dirty="0" smtClean="0"/>
                        <a:t>1. Elementy retoryki. Uczeń: 4) wykorzystuje znajomość zasad tworzenia tezy i hipotezy oraz argumentów przy tworzeniu [...] tekstów argumentacyjnych</a:t>
                      </a:r>
                      <a:endParaRPr lang="pl-PL" sz="800" dirty="0"/>
                    </a:p>
                  </a:txBody>
                  <a:tcPr marL="68568" marR="68568" marT="34283" marB="34283"/>
                </a:tc>
              </a:tr>
            </a:tbl>
          </a:graphicData>
        </a:graphic>
      </p:graphicFrame>
    </p:spTree>
  </p:cSld>
  <p:clrMapOvr>
    <a:masterClrMapping/>
  </p:clrMapOvr>
  <p:transition spd="med">
    <p:pull dir="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Język niemiecki </a:t>
            </a:r>
            <a:endParaRPr lang="pl-PL" dirty="0"/>
          </a:p>
        </p:txBody>
      </p:sp>
      <p:graphicFrame>
        <p:nvGraphicFramePr>
          <p:cNvPr id="66563" name="Symbol zastępczy zawartości 3"/>
          <p:cNvGraphicFramePr>
            <a:graphicFrameLocks noGrp="1"/>
          </p:cNvGraphicFramePr>
          <p:nvPr>
            <p:ph idx="1"/>
          </p:nvPr>
        </p:nvGraphicFramePr>
        <p:xfrm>
          <a:off x="406400" y="1558925"/>
          <a:ext cx="7340600" cy="4948238"/>
        </p:xfrm>
        <a:graphic>
          <a:graphicData uri="http://schemas.openxmlformats.org/presentationml/2006/ole">
            <p:oleObj spid="_x0000_s66563" name="Wykres" r:id="rId3" imgW="7346317" imgH="4956478" progId="Excel.Chart.8">
              <p:embed/>
            </p:oleObj>
          </a:graphicData>
        </a:graphic>
      </p:graphicFrame>
    </p:spTree>
  </p:cSld>
  <p:clrMapOvr>
    <a:masterClrMapping/>
  </p:clrMapOvr>
  <p:transition spd="med">
    <p:pull dir="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dirty="0" smtClean="0"/>
              <a:t>Najlepiej i najsłabiej opanowane umiejętności </a:t>
            </a:r>
            <a:endParaRPr lang="pl-PL" dirty="0"/>
          </a:p>
        </p:txBody>
      </p:sp>
      <p:sp>
        <p:nvSpPr>
          <p:cNvPr id="3" name="Symbol zastępczy zawartości 2"/>
          <p:cNvSpPr>
            <a:spLocks noGrp="1"/>
          </p:cNvSpPr>
          <p:nvPr>
            <p:ph idx="1"/>
          </p:nvPr>
        </p:nvSpPr>
        <p:spPr>
          <a:xfrm>
            <a:off x="454025" y="2060575"/>
            <a:ext cx="7239000" cy="4249738"/>
          </a:xfrm>
        </p:spPr>
        <p:txBody>
          <a:bodyPr/>
          <a:lstStyle/>
          <a:p>
            <a:pPr>
              <a:defRPr/>
            </a:pPr>
            <a:r>
              <a:rPr lang="pl-PL" dirty="0" smtClean="0">
                <a:solidFill>
                  <a:srgbClr val="00B050"/>
                </a:solidFill>
              </a:rPr>
              <a:t>Najlepiej opanowane umiejętności </a:t>
            </a:r>
          </a:p>
          <a:p>
            <a:pPr>
              <a:defRPr/>
            </a:pPr>
            <a:r>
              <a:rPr lang="pl-PL" sz="2000" dirty="0"/>
              <a:t>Uczeń znajduje w wypowiedzi określone informacje</a:t>
            </a:r>
            <a:r>
              <a:rPr lang="pl-PL" sz="2000" dirty="0" smtClean="0"/>
              <a:t>.</a:t>
            </a:r>
          </a:p>
          <a:p>
            <a:pPr>
              <a:defRPr/>
            </a:pPr>
            <a:r>
              <a:rPr lang="pl-PL" sz="2000" dirty="0"/>
              <a:t>Uczeń określa główną myśl </a:t>
            </a:r>
            <a:r>
              <a:rPr lang="pl-PL" sz="2000" dirty="0" smtClean="0"/>
              <a:t>wypowiedzi</a:t>
            </a:r>
          </a:p>
          <a:p>
            <a:pPr>
              <a:defRPr/>
            </a:pPr>
            <a:r>
              <a:rPr lang="pl-PL" sz="2000" dirty="0"/>
              <a:t>Uczeń określa intencje nadawcy/autora wypowiedzi.</a:t>
            </a:r>
          </a:p>
          <a:p>
            <a:pPr>
              <a:defRPr/>
            </a:pPr>
            <a:r>
              <a:rPr lang="pl-PL" dirty="0" smtClean="0">
                <a:solidFill>
                  <a:srgbClr val="FF0000"/>
                </a:solidFill>
              </a:rPr>
              <a:t>Najsłabiej opanowane umiejętności </a:t>
            </a:r>
          </a:p>
          <a:p>
            <a:pPr>
              <a:defRPr/>
            </a:pPr>
            <a:r>
              <a:rPr lang="pl-PL" sz="2000" dirty="0" smtClean="0"/>
              <a:t>Uczeń </a:t>
            </a:r>
            <a:r>
              <a:rPr lang="pl-PL" sz="2000" dirty="0"/>
              <a:t>znajduje w wypowiedzi określone </a:t>
            </a:r>
            <a:r>
              <a:rPr lang="pl-PL" sz="2000" dirty="0" smtClean="0"/>
              <a:t>informacje</a:t>
            </a:r>
          </a:p>
          <a:p>
            <a:pPr marL="0" indent="0">
              <a:buFont typeface="Wingdings 2" pitchFamily="18" charset="2"/>
              <a:buNone/>
              <a:defRPr/>
            </a:pPr>
            <a:endParaRPr lang="pl-PL" sz="2000" dirty="0" smtClean="0">
              <a:solidFill>
                <a:srgbClr val="FF0000"/>
              </a:solidFill>
            </a:endParaRPr>
          </a:p>
        </p:txBody>
      </p:sp>
    </p:spTree>
  </p:cSld>
  <p:clrMapOvr>
    <a:masterClrMapping/>
  </p:clrMapOvr>
  <p:transition spd="med">
    <p:pull dir="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Język niemiecki </a:t>
            </a:r>
            <a:endParaRPr lang="pl-PL" dirty="0"/>
          </a:p>
        </p:txBody>
      </p:sp>
      <p:graphicFrame>
        <p:nvGraphicFramePr>
          <p:cNvPr id="68611" name="Symbol zastępczy zawartości 3"/>
          <p:cNvGraphicFramePr>
            <a:graphicFrameLocks noGrp="1"/>
          </p:cNvGraphicFramePr>
          <p:nvPr>
            <p:ph idx="1"/>
          </p:nvPr>
        </p:nvGraphicFramePr>
        <p:xfrm>
          <a:off x="406400" y="1558925"/>
          <a:ext cx="7340600" cy="4948238"/>
        </p:xfrm>
        <a:graphic>
          <a:graphicData uri="http://schemas.openxmlformats.org/presentationml/2006/ole">
            <p:oleObj spid="_x0000_s68611" name="Wykres" r:id="rId3" imgW="7346317" imgH="4956478" progId="Excel.Chart.8">
              <p:embed/>
            </p:oleObj>
          </a:graphicData>
        </a:graphic>
      </p:graphicFrame>
    </p:spTree>
  </p:cSld>
  <p:clrMapOvr>
    <a:masterClrMapping/>
  </p:clrMapOvr>
  <p:transition spd="med">
    <p:pull dir="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dirty="0" smtClean="0"/>
              <a:t>Najlepiej i najsłabiej opanowane umiejętności </a:t>
            </a:r>
            <a:endParaRPr lang="pl-PL" dirty="0"/>
          </a:p>
        </p:txBody>
      </p:sp>
      <p:sp>
        <p:nvSpPr>
          <p:cNvPr id="3" name="Symbol zastępczy zawartości 2"/>
          <p:cNvSpPr>
            <a:spLocks noGrp="1"/>
          </p:cNvSpPr>
          <p:nvPr>
            <p:ph idx="1"/>
          </p:nvPr>
        </p:nvSpPr>
        <p:spPr>
          <a:xfrm>
            <a:off x="454025" y="1463675"/>
            <a:ext cx="7239000" cy="4846638"/>
          </a:xfrm>
        </p:spPr>
        <p:txBody>
          <a:bodyPr/>
          <a:lstStyle/>
          <a:p>
            <a:pPr>
              <a:defRPr/>
            </a:pPr>
            <a:r>
              <a:rPr lang="pl-PL" dirty="0" smtClean="0">
                <a:solidFill>
                  <a:srgbClr val="00B050"/>
                </a:solidFill>
              </a:rPr>
              <a:t>Najlepiej opanowane umiejętności </a:t>
            </a:r>
          </a:p>
          <a:p>
            <a:pPr>
              <a:defRPr/>
            </a:pPr>
            <a:r>
              <a:rPr lang="pl-PL" sz="2000" dirty="0"/>
              <a:t>Uczeń […] przekazuje informacje i </a:t>
            </a:r>
            <a:r>
              <a:rPr lang="pl-PL" sz="2000" dirty="0" smtClean="0"/>
              <a:t>wyjaśnienia</a:t>
            </a:r>
          </a:p>
          <a:p>
            <a:pPr>
              <a:defRPr/>
            </a:pPr>
            <a:r>
              <a:rPr lang="pl-PL" sz="2000" dirty="0"/>
              <a:t>Uczeń wyraża swoje </a:t>
            </a:r>
            <a:r>
              <a:rPr lang="pl-PL" sz="2000" dirty="0" smtClean="0"/>
              <a:t>opinie</a:t>
            </a:r>
          </a:p>
          <a:p>
            <a:pPr>
              <a:defRPr/>
            </a:pPr>
            <a:r>
              <a:rPr lang="pl-PL" sz="2000" dirty="0"/>
              <a:t>Uczeń zaprasza</a:t>
            </a:r>
          </a:p>
          <a:p>
            <a:pPr>
              <a:defRPr/>
            </a:pPr>
            <a:r>
              <a:rPr lang="pl-PL" sz="2000" dirty="0" smtClean="0"/>
              <a:t> </a:t>
            </a:r>
            <a:r>
              <a:rPr lang="pl-PL" dirty="0" smtClean="0">
                <a:solidFill>
                  <a:srgbClr val="FF0000"/>
                </a:solidFill>
              </a:rPr>
              <a:t>Najsłabiej opanowane umiejętności </a:t>
            </a:r>
            <a:endParaRPr lang="pl-PL" dirty="0">
              <a:solidFill>
                <a:srgbClr val="FF0000"/>
              </a:solidFill>
            </a:endParaRPr>
          </a:p>
          <a:p>
            <a:pPr marL="0" indent="0">
              <a:buFont typeface="Wingdings 2" pitchFamily="18" charset="2"/>
              <a:buNone/>
              <a:defRPr/>
            </a:pPr>
            <a:r>
              <a:rPr lang="pl-PL" sz="2000" dirty="0"/>
              <a:t>Uczeń stosuje zwroty i formy grzecznościowe. VI.11. Uczeń […] zakazuje </a:t>
            </a:r>
            <a:endParaRPr lang="pl-PL" sz="2000" dirty="0" smtClean="0"/>
          </a:p>
          <a:p>
            <a:pPr>
              <a:defRPr/>
            </a:pPr>
            <a:r>
              <a:rPr lang="pl-PL" sz="2000" dirty="0"/>
              <a:t>Uczeń […] </a:t>
            </a:r>
            <a:r>
              <a:rPr lang="pl-PL" sz="2000" dirty="0" smtClean="0"/>
              <a:t>instruuje</a:t>
            </a:r>
          </a:p>
          <a:p>
            <a:pPr>
              <a:defRPr/>
            </a:pPr>
            <a:r>
              <a:rPr lang="pl-PL" sz="2000" dirty="0"/>
              <a:t>Uczeń zaprasza […]. </a:t>
            </a:r>
            <a:endParaRPr lang="pl-PL" sz="2000" dirty="0" smtClean="0"/>
          </a:p>
          <a:p>
            <a:pPr>
              <a:defRPr/>
            </a:pPr>
            <a:r>
              <a:rPr lang="pl-PL" sz="2000" dirty="0"/>
              <a:t>Uczeń proponuje, […] zachęca […].</a:t>
            </a:r>
          </a:p>
          <a:p>
            <a:pPr marL="0" indent="0">
              <a:buFont typeface="Wingdings 2" pitchFamily="18" charset="2"/>
              <a:buNone/>
              <a:defRPr/>
            </a:pPr>
            <a:endParaRPr lang="pl-PL" sz="2000" dirty="0" smtClean="0">
              <a:solidFill>
                <a:srgbClr val="FF0000"/>
              </a:solidFill>
            </a:endParaRPr>
          </a:p>
        </p:txBody>
      </p:sp>
    </p:spTree>
  </p:cSld>
  <p:clrMapOvr>
    <a:masterClrMapping/>
  </p:clrMapOvr>
  <p:transition spd="med">
    <p:pull dir="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Język niemiecki </a:t>
            </a:r>
            <a:endParaRPr lang="pl-PL" dirty="0"/>
          </a:p>
        </p:txBody>
      </p:sp>
      <p:graphicFrame>
        <p:nvGraphicFramePr>
          <p:cNvPr id="70659" name="Symbol zastępczy zawartości 3"/>
          <p:cNvGraphicFramePr>
            <a:graphicFrameLocks noGrp="1"/>
          </p:cNvGraphicFramePr>
          <p:nvPr>
            <p:ph idx="1"/>
          </p:nvPr>
        </p:nvGraphicFramePr>
        <p:xfrm>
          <a:off x="406400" y="1558925"/>
          <a:ext cx="7340600" cy="4948238"/>
        </p:xfrm>
        <a:graphic>
          <a:graphicData uri="http://schemas.openxmlformats.org/presentationml/2006/ole">
            <p:oleObj spid="_x0000_s70659" name="Wykres" r:id="rId3" imgW="7346317" imgH="4956478" progId="Excel.Chart.8">
              <p:embed/>
            </p:oleObj>
          </a:graphicData>
        </a:graphic>
      </p:graphicFrame>
    </p:spTree>
  </p:cSld>
  <p:clrMapOvr>
    <a:masterClrMapping/>
  </p:clrMapOvr>
  <p:transition spd="med">
    <p:pull dir="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dirty="0" smtClean="0"/>
              <a:t>Najlepiej i najsłabiej opanowane umiejętności </a:t>
            </a:r>
            <a:endParaRPr lang="pl-PL" dirty="0"/>
          </a:p>
        </p:txBody>
      </p:sp>
      <p:sp>
        <p:nvSpPr>
          <p:cNvPr id="71683" name="Symbol zastępczy zawartości 2"/>
          <p:cNvSpPr>
            <a:spLocks noGrp="1"/>
          </p:cNvSpPr>
          <p:nvPr>
            <p:ph idx="1"/>
          </p:nvPr>
        </p:nvSpPr>
        <p:spPr>
          <a:xfrm>
            <a:off x="454025" y="2349500"/>
            <a:ext cx="7239000" cy="3960813"/>
          </a:xfrm>
        </p:spPr>
        <p:txBody>
          <a:bodyPr/>
          <a:lstStyle/>
          <a:p>
            <a:r>
              <a:rPr lang="pl-PL" altLang="pl-PL" smtClean="0">
                <a:solidFill>
                  <a:srgbClr val="00B050"/>
                </a:solidFill>
              </a:rPr>
              <a:t>Najlepiej opanowane umiejętności </a:t>
            </a:r>
          </a:p>
          <a:p>
            <a:r>
              <a:rPr lang="pl-PL" altLang="pl-PL" sz="2000" smtClean="0"/>
              <a:t>Uczeń określa kontekst wypowiedzi</a:t>
            </a:r>
          </a:p>
          <a:p>
            <a:r>
              <a:rPr lang="pl-PL" altLang="pl-PL" sz="2000" smtClean="0"/>
              <a:t>Uczeń znajduje w tekście określone informacje.</a:t>
            </a:r>
          </a:p>
          <a:p>
            <a:r>
              <a:rPr lang="pl-PL" altLang="pl-PL" smtClean="0">
                <a:solidFill>
                  <a:srgbClr val="FF0000"/>
                </a:solidFill>
              </a:rPr>
              <a:t>Najsłabiej opanowane umiejętności </a:t>
            </a:r>
          </a:p>
          <a:p>
            <a:r>
              <a:rPr lang="pl-PL" altLang="pl-PL" sz="2000" smtClean="0"/>
              <a:t>Uczeń określa intencje nadawcy/autora tekstu</a:t>
            </a:r>
          </a:p>
          <a:p>
            <a:r>
              <a:rPr lang="pl-PL" altLang="pl-PL" sz="2000" smtClean="0"/>
              <a:t>Uczeń określa główną myśl tekstu […].</a:t>
            </a:r>
          </a:p>
          <a:p>
            <a:r>
              <a:rPr lang="pl-PL" altLang="pl-PL" sz="2000" smtClean="0"/>
              <a:t>Uczeń znajduje w tekście określone informacje.</a:t>
            </a:r>
            <a:endParaRPr lang="pl-PL" altLang="pl-PL" sz="2000" smtClean="0">
              <a:solidFill>
                <a:srgbClr val="FF0000"/>
              </a:solidFill>
            </a:endParaRPr>
          </a:p>
        </p:txBody>
      </p:sp>
    </p:spTree>
  </p:cSld>
  <p:clrMapOvr>
    <a:masterClrMapping/>
  </p:clrMapOvr>
  <p:transition spd="med">
    <p:pull dir="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Język niemiecki </a:t>
            </a:r>
            <a:endParaRPr lang="pl-PL" dirty="0"/>
          </a:p>
        </p:txBody>
      </p:sp>
      <p:graphicFrame>
        <p:nvGraphicFramePr>
          <p:cNvPr id="72707" name="Symbol zastępczy zawartości 3"/>
          <p:cNvGraphicFramePr>
            <a:graphicFrameLocks noGrp="1"/>
          </p:cNvGraphicFramePr>
          <p:nvPr>
            <p:ph idx="1"/>
          </p:nvPr>
        </p:nvGraphicFramePr>
        <p:xfrm>
          <a:off x="406400" y="1558925"/>
          <a:ext cx="7340600" cy="4948238"/>
        </p:xfrm>
        <a:graphic>
          <a:graphicData uri="http://schemas.openxmlformats.org/presentationml/2006/ole">
            <p:oleObj spid="_x0000_s72707" name="Wykres" r:id="rId3" imgW="7346317" imgH="4956478" progId="Excel.Chart.8">
              <p:embed/>
            </p:oleObj>
          </a:graphicData>
        </a:graphic>
      </p:graphicFrame>
    </p:spTree>
  </p:cSld>
  <p:clrMapOvr>
    <a:masterClrMapping/>
  </p:clrMapOvr>
  <p:transition spd="med">
    <p:pull dir="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dirty="0" smtClean="0"/>
              <a:t>Najlepiej i najsłabiej opanowane umiejętności </a:t>
            </a:r>
            <a:endParaRPr lang="pl-PL" dirty="0"/>
          </a:p>
        </p:txBody>
      </p:sp>
      <p:sp>
        <p:nvSpPr>
          <p:cNvPr id="3" name="Symbol zastępczy zawartości 2"/>
          <p:cNvSpPr>
            <a:spLocks noGrp="1"/>
          </p:cNvSpPr>
          <p:nvPr>
            <p:ph idx="1"/>
          </p:nvPr>
        </p:nvSpPr>
        <p:spPr>
          <a:xfrm>
            <a:off x="454025" y="1463675"/>
            <a:ext cx="7239000" cy="4846638"/>
          </a:xfrm>
        </p:spPr>
        <p:txBody>
          <a:bodyPr/>
          <a:lstStyle/>
          <a:p>
            <a:pPr>
              <a:defRPr/>
            </a:pPr>
            <a:r>
              <a:rPr lang="pl-PL" dirty="0" smtClean="0">
                <a:solidFill>
                  <a:srgbClr val="00B050"/>
                </a:solidFill>
              </a:rPr>
              <a:t>Najlepiej opanowane umiejętności </a:t>
            </a:r>
          </a:p>
          <a:p>
            <a:pPr>
              <a:defRPr/>
            </a:pPr>
            <a:r>
              <a:rPr lang="pl-PL" sz="2000" dirty="0"/>
              <a:t>Uczeń posługuje się podstawowym zasobem środków językowych (leksykalnych, gramatycznych, ortograficznych) […].</a:t>
            </a:r>
          </a:p>
          <a:p>
            <a:pPr>
              <a:defRPr/>
            </a:pPr>
            <a:r>
              <a:rPr lang="pl-PL" dirty="0" smtClean="0">
                <a:solidFill>
                  <a:srgbClr val="FF0000"/>
                </a:solidFill>
              </a:rPr>
              <a:t>Najsłabiej opanowane umiejętności </a:t>
            </a:r>
            <a:endParaRPr lang="pl-PL" dirty="0">
              <a:solidFill>
                <a:srgbClr val="FF0000"/>
              </a:solidFill>
            </a:endParaRPr>
          </a:p>
          <a:p>
            <a:pPr marL="0" indent="0">
              <a:buFont typeface="Wingdings 2" pitchFamily="18" charset="2"/>
              <a:buNone/>
              <a:defRPr/>
            </a:pPr>
            <a:r>
              <a:rPr lang="pl-PL" sz="2000" dirty="0" smtClean="0">
                <a:solidFill>
                  <a:srgbClr val="FF0000"/>
                </a:solidFill>
              </a:rPr>
              <a:t>W tym obszarze umiejętności pozostałe zadania wypadły słabiej niż średnia uzyskana przez uczniów województwa. Najsłabiej opanowane umiejętności. </a:t>
            </a:r>
          </a:p>
        </p:txBody>
      </p:sp>
    </p:spTree>
  </p:cSld>
  <p:clrMapOvr>
    <a:masterClrMapping/>
  </p:clrMapOvr>
  <p:transition spd="med">
    <p:pull dir="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Język niemiecki </a:t>
            </a:r>
            <a:endParaRPr lang="pl-PL" dirty="0"/>
          </a:p>
        </p:txBody>
      </p:sp>
      <p:graphicFrame>
        <p:nvGraphicFramePr>
          <p:cNvPr id="74755" name="Symbol zastępczy zawartości 3"/>
          <p:cNvGraphicFramePr>
            <a:graphicFrameLocks noGrp="1"/>
          </p:cNvGraphicFramePr>
          <p:nvPr>
            <p:ph idx="1"/>
          </p:nvPr>
        </p:nvGraphicFramePr>
        <p:xfrm>
          <a:off x="406400" y="1558925"/>
          <a:ext cx="7340600" cy="4948238"/>
        </p:xfrm>
        <a:graphic>
          <a:graphicData uri="http://schemas.openxmlformats.org/presentationml/2006/ole">
            <p:oleObj spid="_x0000_s74755" name="Wykres" r:id="rId3" imgW="7346317" imgH="4956478" progId="Excel.Chart.8">
              <p:embed/>
            </p:oleObj>
          </a:graphicData>
        </a:graphic>
      </p:graphicFrame>
    </p:spTree>
  </p:cSld>
  <p:clrMapOvr>
    <a:masterClrMapping/>
  </p:clrMapOvr>
  <p:transition spd="med">
    <p:pull dir="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dirty="0" smtClean="0"/>
              <a:t>Najlepiej i najsłabiej opanowane umiejętności </a:t>
            </a:r>
            <a:endParaRPr lang="pl-PL" dirty="0"/>
          </a:p>
        </p:txBody>
      </p:sp>
      <p:sp>
        <p:nvSpPr>
          <p:cNvPr id="3" name="Symbol zastępczy zawartości 2"/>
          <p:cNvSpPr>
            <a:spLocks noGrp="1"/>
          </p:cNvSpPr>
          <p:nvPr>
            <p:ph idx="1"/>
          </p:nvPr>
        </p:nvSpPr>
        <p:spPr>
          <a:xfrm>
            <a:off x="454025" y="1463675"/>
            <a:ext cx="7239000" cy="4846638"/>
          </a:xfrm>
        </p:spPr>
        <p:txBody>
          <a:bodyPr/>
          <a:lstStyle/>
          <a:p>
            <a:pPr>
              <a:defRPr/>
            </a:pPr>
            <a:r>
              <a:rPr lang="pl-PL" dirty="0" smtClean="0">
                <a:solidFill>
                  <a:srgbClr val="00B050"/>
                </a:solidFill>
              </a:rPr>
              <a:t>Najlepiej opanowane umiejętności </a:t>
            </a:r>
          </a:p>
          <a:p>
            <a:pPr>
              <a:defRPr/>
            </a:pPr>
            <a:endParaRPr lang="pl-PL" dirty="0"/>
          </a:p>
          <a:p>
            <a:pPr>
              <a:defRPr/>
            </a:pPr>
            <a:r>
              <a:rPr lang="pl-PL" dirty="0" smtClean="0">
                <a:solidFill>
                  <a:srgbClr val="FF0000"/>
                </a:solidFill>
              </a:rPr>
              <a:t>Najsłabiej opanowane umiejętności</a:t>
            </a:r>
          </a:p>
          <a:p>
            <a:pPr>
              <a:defRPr/>
            </a:pPr>
            <a:r>
              <a:rPr lang="pl-PL" dirty="0" smtClean="0">
                <a:solidFill>
                  <a:srgbClr val="FF0000"/>
                </a:solidFill>
              </a:rPr>
              <a:t>Wszystkie kategorie poniżej średniej województwa  </a:t>
            </a:r>
            <a:endParaRPr lang="pl-PL" dirty="0">
              <a:solidFill>
                <a:srgbClr val="FF0000"/>
              </a:solidFill>
            </a:endParaRPr>
          </a:p>
          <a:p>
            <a:pPr marL="0" indent="0">
              <a:buFont typeface="Wingdings 2" pitchFamily="18" charset="2"/>
              <a:buNone/>
              <a:defRPr/>
            </a:pPr>
            <a:endParaRPr lang="pl-PL" sz="2000" dirty="0" smtClean="0">
              <a:solidFill>
                <a:srgbClr val="FF0000"/>
              </a:solidFill>
            </a:endParaRPr>
          </a:p>
        </p:txBody>
      </p:sp>
    </p:spTree>
  </p:cSld>
  <p:clrMapOvr>
    <a:masterClrMapping/>
  </p:clrMapOvr>
  <p:transition spd="med">
    <p:pull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260649"/>
            <a:ext cx="7886700" cy="432048"/>
          </a:xfrm>
        </p:spPr>
        <p:txBody>
          <a:bodyPr/>
          <a:lstStyle/>
          <a:p>
            <a:pPr>
              <a:defRPr/>
            </a:pPr>
            <a:r>
              <a:rPr lang="pl-PL" sz="1800" dirty="0"/>
              <a:t>Opis arkusza </a:t>
            </a:r>
          </a:p>
        </p:txBody>
      </p:sp>
      <p:graphicFrame>
        <p:nvGraphicFramePr>
          <p:cNvPr id="4" name="Symbol zastępczy zawartości 3"/>
          <p:cNvGraphicFramePr>
            <a:graphicFrameLocks noGrp="1"/>
          </p:cNvGraphicFramePr>
          <p:nvPr>
            <p:ph idx="1"/>
          </p:nvPr>
        </p:nvGraphicFramePr>
        <p:xfrm>
          <a:off x="623888" y="908050"/>
          <a:ext cx="6900862" cy="5616573"/>
        </p:xfrm>
        <a:graphic>
          <a:graphicData uri="http://schemas.openxmlformats.org/drawingml/2006/table">
            <a:tbl>
              <a:tblPr firstRow="1" bandRow="1">
                <a:tableStyleId>{5C22544A-7EE6-4342-B048-85BDC9FD1C3A}</a:tableStyleId>
              </a:tblPr>
              <a:tblGrid>
                <a:gridCol w="847678"/>
                <a:gridCol w="3150671"/>
                <a:gridCol w="2902513"/>
              </a:tblGrid>
              <a:tr h="768641">
                <a:tc>
                  <a:txBody>
                    <a:bodyPr/>
                    <a:lstStyle/>
                    <a:p>
                      <a:r>
                        <a:rPr lang="pl-PL" sz="800" dirty="0" smtClean="0"/>
                        <a:t>Numer</a:t>
                      </a:r>
                      <a:r>
                        <a:rPr lang="pl-PL" sz="800" baseline="0" dirty="0" smtClean="0"/>
                        <a:t> zadania </a:t>
                      </a:r>
                      <a:endParaRPr lang="pl-PL" sz="800" dirty="0"/>
                    </a:p>
                  </a:txBody>
                  <a:tcPr marL="68578" marR="68578" marT="34290" marB="34290"/>
                </a:tc>
                <a:tc>
                  <a:txBody>
                    <a:bodyPr/>
                    <a:lstStyle/>
                    <a:p>
                      <a:r>
                        <a:rPr lang="pl-PL" sz="800" dirty="0" smtClean="0"/>
                        <a:t>Wymagania ogólne zapisane w podstawie</a:t>
                      </a:r>
                      <a:r>
                        <a:rPr lang="pl-PL" sz="800" baseline="0" dirty="0" smtClean="0"/>
                        <a:t> programowej</a:t>
                      </a:r>
                      <a:endParaRPr lang="pl-PL" sz="800" dirty="0"/>
                    </a:p>
                  </a:txBody>
                  <a:tcPr marL="68578" marR="68578"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800" dirty="0" smtClean="0"/>
                        <a:t>Wymagania szczegółowe zapisane w podstawie</a:t>
                      </a:r>
                      <a:r>
                        <a:rPr lang="pl-PL" sz="800" baseline="0" dirty="0" smtClean="0"/>
                        <a:t> programowej</a:t>
                      </a:r>
                      <a:endParaRPr lang="pl-PL" sz="800" dirty="0" smtClean="0"/>
                    </a:p>
                    <a:p>
                      <a:endParaRPr lang="pl-PL" sz="800" dirty="0"/>
                    </a:p>
                  </a:txBody>
                  <a:tcPr marL="68578" marR="68578" marT="34290" marB="34290"/>
                </a:tc>
              </a:tr>
              <a:tr h="984227">
                <a:tc>
                  <a:txBody>
                    <a:bodyPr/>
                    <a:lstStyle/>
                    <a:p>
                      <a:r>
                        <a:rPr lang="pl-PL" sz="800" dirty="0" smtClean="0"/>
                        <a:t>6.</a:t>
                      </a:r>
                      <a:endParaRPr lang="pl-PL" sz="800" dirty="0"/>
                    </a:p>
                  </a:txBody>
                  <a:tcPr marL="68578" marR="68578" marT="34290" marB="34290"/>
                </a:tc>
                <a:tc>
                  <a:txBody>
                    <a:bodyPr/>
                    <a:lstStyle/>
                    <a:p>
                      <a:r>
                        <a:rPr lang="pl-PL" sz="800" dirty="0" smtClean="0"/>
                        <a:t>Podstawa programowa 2017 I. Kształcenie literackie i kulturowe. 1. Wyrabianie i rozwijanie zdolności rozumienia utworów literackich [...]. 2. Znajomość wybranych utworów z literatury [...] światowej [...]. III. Tworzenie wypowiedzi. 6. Poznawanie podstawowych zasad </a:t>
                      </a:r>
                      <a:r>
                        <a:rPr lang="pl-PL" sz="800" dirty="0" err="1" smtClean="0"/>
                        <a:t>retory</a:t>
                      </a:r>
                      <a:endParaRPr lang="pl-PL" sz="800" dirty="0"/>
                    </a:p>
                  </a:txBody>
                  <a:tcPr marL="68578" marR="68578" marT="34290" marB="34290"/>
                </a:tc>
                <a:tc>
                  <a:txBody>
                    <a:bodyPr/>
                    <a:lstStyle/>
                    <a:p>
                      <a:r>
                        <a:rPr lang="pl-PL" sz="800" dirty="0" smtClean="0"/>
                        <a:t>1. Czytanie utworów literackich. Uczeń: 4) rozpoznaje w tekście literackim: [...] symbol [...] i określa ich funkcję. Lektura obowiązkowa </a:t>
                      </a:r>
                      <a:r>
                        <a:rPr lang="pl-PL" sz="800" dirty="0" err="1" smtClean="0"/>
                        <a:t>Antoine</a:t>
                      </a:r>
                      <a:r>
                        <a:rPr lang="pl-PL" sz="800" dirty="0" smtClean="0"/>
                        <a:t> de Saint-</a:t>
                      </a:r>
                      <a:r>
                        <a:rPr lang="pl-PL" sz="800" dirty="0" err="1" smtClean="0"/>
                        <a:t>Exupéry</a:t>
                      </a:r>
                      <a:r>
                        <a:rPr lang="pl-PL" sz="800" dirty="0" smtClean="0"/>
                        <a:t>, Mały Książę 1. Elementy retoryki. Uczeń: 4) wykorzystuje znajomość zasad tworzenia tezy i hipotezy oraz argumentów przy tworzeniu [</a:t>
                      </a:r>
                      <a:endParaRPr lang="pl-PL" sz="800" dirty="0"/>
                    </a:p>
                  </a:txBody>
                  <a:tcPr marL="68578" marR="68578" marT="34290" marB="34290"/>
                </a:tc>
              </a:tr>
              <a:tr h="789141">
                <a:tc>
                  <a:txBody>
                    <a:bodyPr/>
                    <a:lstStyle/>
                    <a:p>
                      <a:r>
                        <a:rPr lang="pl-PL" sz="800" dirty="0" smtClean="0"/>
                        <a:t>7</a:t>
                      </a:r>
                      <a:endParaRPr lang="pl-PL" sz="800" dirty="0"/>
                    </a:p>
                  </a:txBody>
                  <a:tcPr marL="68578" marR="68578" marT="34290" marB="34290"/>
                </a:tc>
                <a:tc>
                  <a:txBody>
                    <a:bodyPr/>
                    <a:lstStyle/>
                    <a:p>
                      <a:r>
                        <a:rPr lang="pl-PL" sz="800" dirty="0" smtClean="0"/>
                        <a:t>Podstawa programowa 2012 I. Odbiór wypowiedzi i wykorzystanie zawartych w nich informacji.</a:t>
                      </a:r>
                      <a:endParaRPr lang="pl-PL" sz="800" dirty="0"/>
                    </a:p>
                  </a:txBody>
                  <a:tcPr marL="68578" marR="68578" marT="34290" marB="34290"/>
                </a:tc>
                <a:tc>
                  <a:txBody>
                    <a:bodyPr/>
                    <a:lstStyle/>
                    <a:p>
                      <a:r>
                        <a:rPr lang="pl-PL" sz="800" dirty="0" smtClean="0"/>
                        <a:t>3. Świadomość językowa. Uczeń: 3) rozpoznaje w wypowiedziach podstawowe części mowy ([...] przymiotnik [...]). </a:t>
                      </a:r>
                      <a:endParaRPr lang="pl-PL" sz="800" dirty="0"/>
                    </a:p>
                  </a:txBody>
                  <a:tcPr marL="68578" marR="68578" marT="34290" marB="34290"/>
                </a:tc>
              </a:tr>
              <a:tr h="768641">
                <a:tc>
                  <a:txBody>
                    <a:bodyPr/>
                    <a:lstStyle/>
                    <a:p>
                      <a:r>
                        <a:rPr lang="pl-PL" sz="800" dirty="0" smtClean="0"/>
                        <a:t>8</a:t>
                      </a:r>
                      <a:endParaRPr lang="pl-PL" sz="800" dirty="0"/>
                    </a:p>
                  </a:txBody>
                  <a:tcPr marL="68578" marR="68578" marT="34290" marB="34290"/>
                </a:tc>
                <a:tc>
                  <a:txBody>
                    <a:bodyPr/>
                    <a:lstStyle/>
                    <a:p>
                      <a:r>
                        <a:rPr lang="pl-PL" sz="800" dirty="0" smtClean="0"/>
                        <a:t>Podstawa programowa 2012 I. Odbiór wypowiedzi i wykorzystanie zawartych w nich informacji.</a:t>
                      </a:r>
                      <a:endParaRPr lang="pl-PL" sz="800" dirty="0"/>
                    </a:p>
                  </a:txBody>
                  <a:tcPr marL="68578" marR="68578" marT="34290" marB="34290"/>
                </a:tc>
                <a:tc>
                  <a:txBody>
                    <a:bodyPr/>
                    <a:lstStyle/>
                    <a:p>
                      <a:r>
                        <a:rPr lang="pl-PL" sz="800" dirty="0" smtClean="0"/>
                        <a:t>3. Świadomość językowa. Uczeń: 3) rozpoznaje w wypowiedziach podstawowe części mowy ([...] spójnik) i wskazuje różnice między nimi.</a:t>
                      </a:r>
                      <a:endParaRPr lang="pl-PL" sz="800" dirty="0"/>
                    </a:p>
                  </a:txBody>
                  <a:tcPr marL="68578" marR="68578" marT="34290" marB="34290"/>
                </a:tc>
              </a:tr>
              <a:tr h="768641">
                <a:tc>
                  <a:txBody>
                    <a:bodyPr/>
                    <a:lstStyle/>
                    <a:p>
                      <a:r>
                        <a:rPr lang="pl-PL" sz="800" dirty="0" smtClean="0"/>
                        <a:t>9</a:t>
                      </a:r>
                      <a:endParaRPr lang="pl-PL" sz="800" dirty="0"/>
                    </a:p>
                  </a:txBody>
                  <a:tcPr marL="68578" marR="68578" marT="34290" marB="34290"/>
                </a:tc>
                <a:tc>
                  <a:txBody>
                    <a:bodyPr/>
                    <a:lstStyle/>
                    <a:p>
                      <a:r>
                        <a:rPr lang="pl-PL" sz="800" dirty="0" smtClean="0"/>
                        <a:t>Podstawa programowa 2012 III. Tworzenie wypowiedzi.</a:t>
                      </a:r>
                      <a:endParaRPr lang="pl-PL" sz="800" dirty="0"/>
                    </a:p>
                  </a:txBody>
                  <a:tcPr marL="68578" marR="68578" marT="34290" marB="34290"/>
                </a:tc>
                <a:tc>
                  <a:txBody>
                    <a:bodyPr/>
                    <a:lstStyle/>
                    <a:p>
                      <a:r>
                        <a:rPr lang="pl-PL" sz="800" dirty="0" smtClean="0"/>
                        <a:t>2. Świadomość językowa. Uczeń: 6) poprawnie używa znaków interpunkcyjnych: [...] przecinka [...].</a:t>
                      </a:r>
                      <a:endParaRPr lang="pl-PL" sz="800" dirty="0"/>
                    </a:p>
                  </a:txBody>
                  <a:tcPr marL="68578" marR="68578" marT="34290" marB="34290"/>
                </a:tc>
              </a:tr>
              <a:tr h="768641">
                <a:tc>
                  <a:txBody>
                    <a:bodyPr/>
                    <a:lstStyle/>
                    <a:p>
                      <a:r>
                        <a:rPr lang="pl-PL" sz="800" dirty="0" smtClean="0"/>
                        <a:t>10</a:t>
                      </a:r>
                      <a:endParaRPr lang="pl-PL" sz="800" dirty="0"/>
                    </a:p>
                  </a:txBody>
                  <a:tcPr marL="68578" marR="68578" marT="34290" marB="34290"/>
                </a:tc>
                <a:tc>
                  <a:txBody>
                    <a:bodyPr/>
                    <a:lstStyle/>
                    <a:p>
                      <a:r>
                        <a:rPr lang="pl-PL" sz="800" dirty="0" smtClean="0"/>
                        <a:t>Podstawa programowa 2012 III. Tworzenie wypowiedzi.</a:t>
                      </a:r>
                      <a:endParaRPr lang="pl-PL" sz="800" dirty="0"/>
                    </a:p>
                  </a:txBody>
                  <a:tcPr marL="68578" marR="68578" marT="34290" marB="34290"/>
                </a:tc>
                <a:tc>
                  <a:txBody>
                    <a:bodyPr/>
                    <a:lstStyle/>
                    <a:p>
                      <a:pPr marL="0" indent="0">
                        <a:buNone/>
                      </a:pPr>
                      <a:r>
                        <a:rPr lang="pl-PL" sz="800" dirty="0" smtClean="0"/>
                        <a:t>2. Świadomość językowa. Uczeń: 5) pisze poprawnie pod względem ortograficznym [...]</a:t>
                      </a:r>
                      <a:endParaRPr lang="pl-PL" sz="800" dirty="0"/>
                    </a:p>
                  </a:txBody>
                  <a:tcPr marL="68578" marR="68578" marT="34290" marB="34290"/>
                </a:tc>
              </a:tr>
              <a:tr h="768641">
                <a:tc>
                  <a:txBody>
                    <a:bodyPr/>
                    <a:lstStyle/>
                    <a:p>
                      <a:r>
                        <a:rPr lang="pl-PL" sz="800" dirty="0" smtClean="0"/>
                        <a:t>11</a:t>
                      </a:r>
                      <a:endParaRPr lang="pl-PL" sz="800" dirty="0"/>
                    </a:p>
                  </a:txBody>
                  <a:tcPr marL="68578" marR="68578" marT="34290" marB="34290"/>
                </a:tc>
                <a:tc>
                  <a:txBody>
                    <a:bodyPr/>
                    <a:lstStyle/>
                    <a:p>
                      <a:r>
                        <a:rPr lang="pl-PL" sz="800" dirty="0" smtClean="0"/>
                        <a:t>Podstawa programowa 2012 III. Tworzenie wypowiedzi.</a:t>
                      </a:r>
                    </a:p>
                    <a:p>
                      <a:r>
                        <a:rPr lang="pl-PL" sz="800" dirty="0" smtClean="0"/>
                        <a:t>Podstawa programowa 2017 III. Tworzenie wypowiedzi. 6. Poznawanie podstawowych zasad retoryki, w szczególności argumentowania [...]. </a:t>
                      </a:r>
                      <a:endParaRPr lang="pl-PL" sz="800" dirty="0"/>
                    </a:p>
                  </a:txBody>
                  <a:tcPr marL="68578" marR="68578" marT="34290" marB="34290"/>
                </a:tc>
                <a:tc>
                  <a:txBody>
                    <a:bodyPr/>
                    <a:lstStyle/>
                    <a:p>
                      <a:r>
                        <a:rPr lang="pl-PL" sz="800" dirty="0" smtClean="0"/>
                        <a:t>1. Elementy retoryki. Uczeń: 4) wykorzystuje znajomość zasad tworzenia [...] argumentów [...].</a:t>
                      </a:r>
                      <a:endParaRPr lang="pl-PL" sz="800" dirty="0"/>
                    </a:p>
                  </a:txBody>
                  <a:tcPr marL="68578" marR="68578" marT="34290" marB="34290"/>
                </a:tc>
              </a:tr>
            </a:tbl>
          </a:graphicData>
        </a:graphic>
      </p:graphicFrame>
    </p:spTree>
  </p:cSld>
  <p:clrMapOvr>
    <a:masterClrMapping/>
  </p:clrMapOvr>
  <p:transition spd="med">
    <p:pull dir="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ymbol zastępczy zawartości 2"/>
          <p:cNvSpPr>
            <a:spLocks noGrp="1"/>
          </p:cNvSpPr>
          <p:nvPr>
            <p:ph idx="1"/>
          </p:nvPr>
        </p:nvSpPr>
        <p:spPr>
          <a:xfrm>
            <a:off x="457200" y="404813"/>
            <a:ext cx="7239000" cy="6051550"/>
          </a:xfrm>
        </p:spPr>
        <p:txBody>
          <a:bodyPr/>
          <a:lstStyle/>
          <a:p>
            <a:pPr algn="just"/>
            <a:r>
              <a:rPr lang="pl-PL" altLang="pl-PL" sz="2000" smtClean="0"/>
              <a:t>Zdający najlepiej poradzili sobie z zadaniami sprawdzającymi znajomość funkcji językowych. Uczniowie uzyskali w tej części arkusza najwyższy średni wynik – 41% punktów. Więcej trudności sprawiło im rozwiązanie zadań sprawdzających rozumienie tekstów pisanych (średni wynik – 36% punktów), rozumienie ze słuchu (średni wynik – 35% punktów) oraz znajomość środków językowych (średni wynik – 31% punktów). Najtrudniejsze okazało się zadanie sprawdzające umiejętność tworzenia wypowiedzi pisemnej (średni wynik – 20% punktów). Każda z wymienionych części arkusza egzaminacyjnego zawierała jedno zadanie otwarte. Ósmoklasiści lepiej poradzili sobie </a:t>
            </a:r>
            <a:br>
              <a:rPr lang="pl-PL" altLang="pl-PL" sz="2000" smtClean="0"/>
            </a:br>
            <a:r>
              <a:rPr lang="pl-PL" altLang="pl-PL" sz="2000" smtClean="0"/>
              <a:t>z rozwiązywaniem zadań zamkniętych niż otwartych. Średni wynik za rozwiązanie zadań otwartych wyniósł 21%, podczas gdy za rozwiązanie zadań zamkniętych – 40%. Najtrudniejsze wśród zadań otwartych okazało się zadanie sprawdzające znajomość funkcji językowych (średni wynik – 16% punktów), a najłatwiejsze było zadanie sprawdzające znajomość rozumienia tekstów pisanych, w którym zdający udzielali odpowiedzi w języku polskim (średni wynik – 26% punktów).</a:t>
            </a:r>
          </a:p>
        </p:txBody>
      </p:sp>
    </p:spTree>
  </p:cSld>
  <p:clrMapOvr>
    <a:masterClrMapping/>
  </p:clrMapOvr>
  <p:transition spd="med">
    <p:pull dir="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675"/>
            <a:ext cx="7239000" cy="444029"/>
          </a:xfrm>
        </p:spPr>
        <p:txBody>
          <a:bodyPr/>
          <a:lstStyle/>
          <a:p>
            <a:pPr>
              <a:defRPr/>
            </a:pPr>
            <a:r>
              <a:rPr lang="pl-PL" sz="1800" dirty="0"/>
              <a:t>Grudziądz – Egzamin ósmoklasisty (%) </a:t>
            </a:r>
          </a:p>
        </p:txBody>
      </p:sp>
      <p:graphicFrame>
        <p:nvGraphicFramePr>
          <p:cNvPr id="4" name="Symbol zastępczy zawartości 3"/>
          <p:cNvGraphicFramePr>
            <a:graphicFrameLocks noGrp="1"/>
          </p:cNvGraphicFramePr>
          <p:nvPr>
            <p:ph idx="1"/>
          </p:nvPr>
        </p:nvGraphicFramePr>
        <p:xfrm>
          <a:off x="457200" y="908050"/>
          <a:ext cx="6778626" cy="5689597"/>
        </p:xfrm>
        <a:graphic>
          <a:graphicData uri="http://schemas.openxmlformats.org/drawingml/2006/table">
            <a:tbl>
              <a:tblPr firstRow="1" bandRow="1">
                <a:tableStyleId>{5C22544A-7EE6-4342-B048-85BDC9FD1C3A}</a:tableStyleId>
              </a:tblPr>
              <a:tblGrid>
                <a:gridCol w="4065284"/>
                <a:gridCol w="2032642"/>
                <a:gridCol w="680700"/>
              </a:tblGrid>
              <a:tr h="344213">
                <a:tc>
                  <a:txBody>
                    <a:bodyPr/>
                    <a:lstStyle/>
                    <a:p>
                      <a:r>
                        <a:rPr lang="pl-PL" sz="1200" dirty="0" smtClean="0"/>
                        <a:t>Przedmiot </a:t>
                      </a:r>
                      <a:endParaRPr lang="pl-PL" sz="1200" dirty="0"/>
                    </a:p>
                  </a:txBody>
                  <a:tcPr marL="68574" marR="68574" marT="34296" marB="34296"/>
                </a:tc>
                <a:tc gridSpan="2">
                  <a:txBody>
                    <a:bodyPr/>
                    <a:lstStyle/>
                    <a:p>
                      <a:endParaRPr lang="pl-PL" sz="1200" dirty="0"/>
                    </a:p>
                  </a:txBody>
                  <a:tcPr marL="68574" marR="68574" marT="34296" marB="34296"/>
                </a:tc>
                <a:tc hMerge="1">
                  <a:txBody>
                    <a:bodyPr/>
                    <a:lstStyle/>
                    <a:p>
                      <a:endParaRPr lang="pl-PL"/>
                    </a:p>
                  </a:txBody>
                  <a:tcPr/>
                </a:tc>
              </a:tr>
              <a:tr h="344213">
                <a:tc rowSpan="4">
                  <a:txBody>
                    <a:bodyPr/>
                    <a:lstStyle/>
                    <a:p>
                      <a:r>
                        <a:rPr lang="pl-PL" sz="1200" b="1" dirty="0" smtClean="0"/>
                        <a:t>Język polski </a:t>
                      </a:r>
                      <a:endParaRPr lang="pl-PL" sz="1200" b="1" dirty="0"/>
                    </a:p>
                  </a:txBody>
                  <a:tcPr marL="68574" marR="68574" marT="34296" marB="34296"/>
                </a:tc>
                <a:tc>
                  <a:txBody>
                    <a:bodyPr/>
                    <a:lstStyle/>
                    <a:p>
                      <a:r>
                        <a:rPr lang="pl-PL" sz="1200" b="1" dirty="0" smtClean="0"/>
                        <a:t>Bydgoszcz</a:t>
                      </a:r>
                      <a:endParaRPr lang="pl-PL" sz="1200" b="1" dirty="0"/>
                    </a:p>
                  </a:txBody>
                  <a:tcPr marL="68574" marR="68574" marT="34296" marB="34296"/>
                </a:tc>
                <a:tc>
                  <a:txBody>
                    <a:bodyPr/>
                    <a:lstStyle/>
                    <a:p>
                      <a:r>
                        <a:rPr lang="pl-PL" sz="1200" b="1" dirty="0" smtClean="0"/>
                        <a:t>62</a:t>
                      </a:r>
                      <a:endParaRPr lang="pl-PL" sz="1200" b="1" dirty="0"/>
                    </a:p>
                  </a:txBody>
                  <a:tcPr marL="68574" marR="68574" marT="34296" marB="34296"/>
                </a:tc>
              </a:tr>
              <a:tr h="303707">
                <a:tc vMerge="1">
                  <a:txBody>
                    <a:bodyPr/>
                    <a:lstStyle/>
                    <a:p>
                      <a:endParaRPr lang="pl-PL"/>
                    </a:p>
                  </a:txBody>
                  <a:tcPr/>
                </a:tc>
                <a:tc>
                  <a:txBody>
                    <a:bodyPr/>
                    <a:lstStyle/>
                    <a:p>
                      <a:r>
                        <a:rPr lang="pl-PL" sz="1200" b="1" dirty="0" smtClean="0"/>
                        <a:t>Toruń</a:t>
                      </a:r>
                      <a:endParaRPr lang="pl-PL" sz="1200" b="1" dirty="0"/>
                    </a:p>
                  </a:txBody>
                  <a:tcPr marL="68574" marR="68574" marT="34296" marB="34296"/>
                </a:tc>
                <a:tc>
                  <a:txBody>
                    <a:bodyPr/>
                    <a:lstStyle/>
                    <a:p>
                      <a:r>
                        <a:rPr lang="pl-PL" sz="1200" b="1" dirty="0" smtClean="0"/>
                        <a:t>67</a:t>
                      </a:r>
                      <a:endParaRPr lang="pl-PL" sz="1200" b="1" dirty="0"/>
                    </a:p>
                  </a:txBody>
                  <a:tcPr marL="68574" marR="68574" marT="34296" marB="34296"/>
                </a:tc>
              </a:tr>
              <a:tr h="344213">
                <a:tc vMerge="1">
                  <a:txBody>
                    <a:bodyPr/>
                    <a:lstStyle/>
                    <a:p>
                      <a:endParaRPr lang="pl-PL"/>
                    </a:p>
                  </a:txBody>
                  <a:tcPr/>
                </a:tc>
                <a:tc>
                  <a:txBody>
                    <a:bodyPr/>
                    <a:lstStyle/>
                    <a:p>
                      <a:r>
                        <a:rPr lang="pl-PL" sz="1200" b="1" dirty="0" smtClean="0"/>
                        <a:t>Włocławek </a:t>
                      </a:r>
                      <a:endParaRPr lang="pl-PL" sz="1200" b="1" dirty="0"/>
                    </a:p>
                  </a:txBody>
                  <a:tcPr marL="68574" marR="68574" marT="34296" marB="34296"/>
                </a:tc>
                <a:tc>
                  <a:txBody>
                    <a:bodyPr/>
                    <a:lstStyle/>
                    <a:p>
                      <a:r>
                        <a:rPr lang="pl-PL" sz="1200" b="1" dirty="0" smtClean="0"/>
                        <a:t>62</a:t>
                      </a:r>
                      <a:endParaRPr lang="pl-PL" sz="1200" b="1" dirty="0"/>
                    </a:p>
                  </a:txBody>
                  <a:tcPr marL="68574" marR="68574" marT="34296" marB="34296"/>
                </a:tc>
              </a:tr>
              <a:tr h="344213">
                <a:tc vMerge="1">
                  <a:txBody>
                    <a:bodyPr/>
                    <a:lstStyle/>
                    <a:p>
                      <a:endParaRPr lang="pl-PL"/>
                    </a:p>
                  </a:txBody>
                  <a:tcPr/>
                </a:tc>
                <a:tc>
                  <a:txBody>
                    <a:bodyPr/>
                    <a:lstStyle/>
                    <a:p>
                      <a:r>
                        <a:rPr lang="pl-PL" sz="1200" b="1" dirty="0" smtClean="0"/>
                        <a:t>Grudziądz </a:t>
                      </a:r>
                      <a:endParaRPr lang="pl-PL" sz="1200" b="1" dirty="0"/>
                    </a:p>
                  </a:txBody>
                  <a:tcPr marL="68574" marR="68574" marT="34296" marB="34296">
                    <a:solidFill>
                      <a:srgbClr val="92D050"/>
                    </a:solidFill>
                  </a:tcPr>
                </a:tc>
                <a:tc>
                  <a:txBody>
                    <a:bodyPr/>
                    <a:lstStyle/>
                    <a:p>
                      <a:r>
                        <a:rPr lang="pl-PL" sz="1200" b="1" dirty="0" smtClean="0"/>
                        <a:t>58</a:t>
                      </a:r>
                      <a:endParaRPr lang="pl-PL" sz="1200" b="1" dirty="0"/>
                    </a:p>
                  </a:txBody>
                  <a:tcPr marL="68574" marR="68574" marT="34296" marB="34296"/>
                </a:tc>
              </a:tr>
              <a:tr h="344213">
                <a:tc rowSpan="4">
                  <a:txBody>
                    <a:bodyPr/>
                    <a:lstStyle/>
                    <a:p>
                      <a:r>
                        <a:rPr lang="pl-PL" sz="1200" b="1" dirty="0" smtClean="0"/>
                        <a:t>Matematyka </a:t>
                      </a:r>
                      <a:endParaRPr lang="pl-PL" sz="1200" b="1" dirty="0"/>
                    </a:p>
                  </a:txBody>
                  <a:tcPr marL="68574" marR="68574" marT="34296" marB="34296"/>
                </a:tc>
                <a:tc>
                  <a:txBody>
                    <a:bodyPr/>
                    <a:lstStyle/>
                    <a:p>
                      <a:r>
                        <a:rPr lang="pl-PL" sz="1200" b="1" dirty="0" smtClean="0"/>
                        <a:t>Bydgoszcz</a:t>
                      </a:r>
                      <a:endParaRPr lang="pl-PL" sz="1200" b="1" dirty="0"/>
                    </a:p>
                  </a:txBody>
                  <a:tcPr marL="68574" marR="68574" marT="34296" marB="34296"/>
                </a:tc>
                <a:tc>
                  <a:txBody>
                    <a:bodyPr/>
                    <a:lstStyle/>
                    <a:p>
                      <a:r>
                        <a:rPr lang="pl-PL" sz="1200" b="1" dirty="0" smtClean="0"/>
                        <a:t>47</a:t>
                      </a:r>
                      <a:endParaRPr lang="pl-PL" sz="1200" b="1" dirty="0"/>
                    </a:p>
                  </a:txBody>
                  <a:tcPr marL="68574" marR="68574" marT="34296" marB="34296"/>
                </a:tc>
              </a:tr>
              <a:tr h="303707">
                <a:tc vMerge="1">
                  <a:txBody>
                    <a:bodyPr/>
                    <a:lstStyle/>
                    <a:p>
                      <a:endParaRPr lang="pl-PL"/>
                    </a:p>
                  </a:txBody>
                  <a:tcPr/>
                </a:tc>
                <a:tc>
                  <a:txBody>
                    <a:bodyPr/>
                    <a:lstStyle/>
                    <a:p>
                      <a:r>
                        <a:rPr lang="pl-PL" sz="1200" b="1" dirty="0" smtClean="0"/>
                        <a:t>Toruń</a:t>
                      </a:r>
                      <a:endParaRPr lang="pl-PL" sz="1200" b="1" dirty="0"/>
                    </a:p>
                  </a:txBody>
                  <a:tcPr marL="68574" marR="68574" marT="34296" marB="34296"/>
                </a:tc>
                <a:tc>
                  <a:txBody>
                    <a:bodyPr/>
                    <a:lstStyle/>
                    <a:p>
                      <a:r>
                        <a:rPr lang="pl-PL" sz="1200" b="1" dirty="0" smtClean="0"/>
                        <a:t>52</a:t>
                      </a:r>
                      <a:endParaRPr lang="pl-PL" sz="1200" b="1" dirty="0"/>
                    </a:p>
                  </a:txBody>
                  <a:tcPr marL="68574" marR="68574" marT="34296" marB="34296"/>
                </a:tc>
              </a:tr>
              <a:tr h="344213">
                <a:tc vMerge="1">
                  <a:txBody>
                    <a:bodyPr/>
                    <a:lstStyle/>
                    <a:p>
                      <a:endParaRPr lang="pl-PL"/>
                    </a:p>
                  </a:txBody>
                  <a:tcPr/>
                </a:tc>
                <a:tc>
                  <a:txBody>
                    <a:bodyPr/>
                    <a:lstStyle/>
                    <a:p>
                      <a:r>
                        <a:rPr lang="pl-PL" sz="1200" b="1" dirty="0" smtClean="0"/>
                        <a:t>Włocławek </a:t>
                      </a:r>
                      <a:endParaRPr lang="pl-PL" sz="1200" b="1" dirty="0"/>
                    </a:p>
                  </a:txBody>
                  <a:tcPr marL="68574" marR="68574" marT="34296" marB="34296"/>
                </a:tc>
                <a:tc>
                  <a:txBody>
                    <a:bodyPr/>
                    <a:lstStyle/>
                    <a:p>
                      <a:r>
                        <a:rPr lang="pl-PL" sz="1200" b="1" dirty="0" smtClean="0"/>
                        <a:t>39</a:t>
                      </a:r>
                      <a:endParaRPr lang="pl-PL" sz="1200" b="1" dirty="0"/>
                    </a:p>
                  </a:txBody>
                  <a:tcPr marL="68574" marR="68574" marT="34296" marB="34296"/>
                </a:tc>
              </a:tr>
              <a:tr h="344213">
                <a:tc vMerge="1">
                  <a:txBody>
                    <a:bodyPr/>
                    <a:lstStyle/>
                    <a:p>
                      <a:endParaRPr lang="pl-PL"/>
                    </a:p>
                  </a:txBody>
                  <a:tcPr/>
                </a:tc>
                <a:tc>
                  <a:txBody>
                    <a:bodyPr/>
                    <a:lstStyle/>
                    <a:p>
                      <a:r>
                        <a:rPr lang="pl-PL" sz="1200" b="1" dirty="0" smtClean="0"/>
                        <a:t>Grudziądz </a:t>
                      </a:r>
                      <a:endParaRPr lang="pl-PL" sz="1200" b="1" dirty="0"/>
                    </a:p>
                  </a:txBody>
                  <a:tcPr marL="68574" marR="68574" marT="34296" marB="34296">
                    <a:solidFill>
                      <a:srgbClr val="92D050"/>
                    </a:solidFill>
                  </a:tcPr>
                </a:tc>
                <a:tc>
                  <a:txBody>
                    <a:bodyPr/>
                    <a:lstStyle/>
                    <a:p>
                      <a:r>
                        <a:rPr lang="pl-PL" sz="1200" b="1" dirty="0" smtClean="0"/>
                        <a:t>38</a:t>
                      </a:r>
                      <a:endParaRPr lang="pl-PL" sz="1200" b="1" dirty="0"/>
                    </a:p>
                  </a:txBody>
                  <a:tcPr marL="68574" marR="68574" marT="34296" marB="34296"/>
                </a:tc>
              </a:tr>
              <a:tr h="344213">
                <a:tc rowSpan="4">
                  <a:txBody>
                    <a:bodyPr/>
                    <a:lstStyle/>
                    <a:p>
                      <a:r>
                        <a:rPr lang="pl-PL" sz="1200" b="1" dirty="0" smtClean="0"/>
                        <a:t>Język angielski </a:t>
                      </a:r>
                      <a:endParaRPr lang="pl-PL" sz="1200" b="1" dirty="0"/>
                    </a:p>
                  </a:txBody>
                  <a:tcPr marL="68574" marR="68574" marT="34296" marB="34296"/>
                </a:tc>
                <a:tc>
                  <a:txBody>
                    <a:bodyPr/>
                    <a:lstStyle/>
                    <a:p>
                      <a:r>
                        <a:rPr lang="pl-PL" sz="1200" b="1" dirty="0" smtClean="0"/>
                        <a:t>Bydgoszcz</a:t>
                      </a:r>
                      <a:endParaRPr lang="pl-PL" sz="1200" b="1" dirty="0"/>
                    </a:p>
                  </a:txBody>
                  <a:tcPr marL="68574" marR="68574" marT="34296" marB="34296"/>
                </a:tc>
                <a:tc>
                  <a:txBody>
                    <a:bodyPr/>
                    <a:lstStyle/>
                    <a:p>
                      <a:r>
                        <a:rPr lang="pl-PL" sz="1200" b="1" dirty="0" smtClean="0"/>
                        <a:t>64</a:t>
                      </a:r>
                      <a:endParaRPr lang="pl-PL" sz="1200" b="1" dirty="0"/>
                    </a:p>
                  </a:txBody>
                  <a:tcPr marL="68574" marR="68574" marT="34296" marB="34296"/>
                </a:tc>
              </a:tr>
              <a:tr h="303707">
                <a:tc vMerge="1">
                  <a:txBody>
                    <a:bodyPr/>
                    <a:lstStyle/>
                    <a:p>
                      <a:endParaRPr lang="pl-PL"/>
                    </a:p>
                  </a:txBody>
                  <a:tcPr/>
                </a:tc>
                <a:tc>
                  <a:txBody>
                    <a:bodyPr/>
                    <a:lstStyle/>
                    <a:p>
                      <a:r>
                        <a:rPr lang="pl-PL" sz="1200" b="1" dirty="0" smtClean="0"/>
                        <a:t>Toruń</a:t>
                      </a:r>
                      <a:endParaRPr lang="pl-PL" sz="1200" b="1" dirty="0"/>
                    </a:p>
                  </a:txBody>
                  <a:tcPr marL="68574" marR="68574" marT="34296" marB="34296"/>
                </a:tc>
                <a:tc>
                  <a:txBody>
                    <a:bodyPr/>
                    <a:lstStyle/>
                    <a:p>
                      <a:r>
                        <a:rPr lang="pl-PL" sz="1200" b="1" dirty="0" smtClean="0"/>
                        <a:t>68</a:t>
                      </a:r>
                      <a:endParaRPr lang="pl-PL" sz="1200" b="1" dirty="0"/>
                    </a:p>
                  </a:txBody>
                  <a:tcPr marL="68574" marR="68574" marT="34296" marB="34296"/>
                </a:tc>
              </a:tr>
              <a:tr h="344213">
                <a:tc vMerge="1">
                  <a:txBody>
                    <a:bodyPr/>
                    <a:lstStyle/>
                    <a:p>
                      <a:endParaRPr lang="pl-PL"/>
                    </a:p>
                  </a:txBody>
                  <a:tcPr/>
                </a:tc>
                <a:tc>
                  <a:txBody>
                    <a:bodyPr/>
                    <a:lstStyle/>
                    <a:p>
                      <a:r>
                        <a:rPr lang="pl-PL" sz="1200" b="1" dirty="0" smtClean="0"/>
                        <a:t>Włocławek </a:t>
                      </a:r>
                      <a:endParaRPr lang="pl-PL" sz="1200" b="1" dirty="0"/>
                    </a:p>
                  </a:txBody>
                  <a:tcPr marL="68574" marR="68574" marT="34296" marB="34296"/>
                </a:tc>
                <a:tc>
                  <a:txBody>
                    <a:bodyPr/>
                    <a:lstStyle/>
                    <a:p>
                      <a:r>
                        <a:rPr lang="pl-PL" sz="1200" b="1" dirty="0" smtClean="0"/>
                        <a:t>58</a:t>
                      </a:r>
                      <a:endParaRPr lang="pl-PL" sz="1200" b="1" dirty="0"/>
                    </a:p>
                  </a:txBody>
                  <a:tcPr marL="68574" marR="68574" marT="34296" marB="34296"/>
                </a:tc>
              </a:tr>
              <a:tr h="344213">
                <a:tc vMerge="1">
                  <a:txBody>
                    <a:bodyPr/>
                    <a:lstStyle/>
                    <a:p>
                      <a:endParaRPr lang="pl-PL"/>
                    </a:p>
                  </a:txBody>
                  <a:tcPr/>
                </a:tc>
                <a:tc>
                  <a:txBody>
                    <a:bodyPr/>
                    <a:lstStyle/>
                    <a:p>
                      <a:r>
                        <a:rPr lang="pl-PL" sz="1200" b="1" dirty="0" smtClean="0"/>
                        <a:t>Grudziądz </a:t>
                      </a:r>
                      <a:endParaRPr lang="pl-PL" sz="1200" b="1" dirty="0"/>
                    </a:p>
                  </a:txBody>
                  <a:tcPr marL="68574" marR="68574" marT="34296" marB="34296">
                    <a:solidFill>
                      <a:srgbClr val="92D050"/>
                    </a:solidFill>
                  </a:tcPr>
                </a:tc>
                <a:tc>
                  <a:txBody>
                    <a:bodyPr/>
                    <a:lstStyle/>
                    <a:p>
                      <a:r>
                        <a:rPr lang="pl-PL" sz="1200" b="1" dirty="0" smtClean="0"/>
                        <a:t>55</a:t>
                      </a:r>
                      <a:endParaRPr lang="pl-PL" sz="1200" b="1" dirty="0"/>
                    </a:p>
                  </a:txBody>
                  <a:tcPr marL="68574" marR="68574" marT="34296" marB="34296"/>
                </a:tc>
              </a:tr>
              <a:tr h="344213">
                <a:tc rowSpan="4">
                  <a:txBody>
                    <a:bodyPr/>
                    <a:lstStyle/>
                    <a:p>
                      <a:r>
                        <a:rPr lang="pl-PL" sz="1200" b="1" dirty="0" smtClean="0"/>
                        <a:t>Język niemiecki </a:t>
                      </a:r>
                      <a:endParaRPr lang="pl-PL" sz="1200" b="1" dirty="0"/>
                    </a:p>
                  </a:txBody>
                  <a:tcPr marL="68574" marR="68574" marT="34296" marB="34296"/>
                </a:tc>
                <a:tc>
                  <a:txBody>
                    <a:bodyPr/>
                    <a:lstStyle/>
                    <a:p>
                      <a:r>
                        <a:rPr lang="pl-PL" sz="1200" b="1" dirty="0" smtClean="0"/>
                        <a:t>Bydgoszcz</a:t>
                      </a:r>
                      <a:endParaRPr lang="pl-PL" sz="1200" b="1" dirty="0"/>
                    </a:p>
                  </a:txBody>
                  <a:tcPr marL="68574" marR="68574" marT="34296" marB="34296"/>
                </a:tc>
                <a:tc>
                  <a:txBody>
                    <a:bodyPr/>
                    <a:lstStyle/>
                    <a:p>
                      <a:r>
                        <a:rPr lang="pl-PL" sz="1200" b="1" dirty="0" smtClean="0"/>
                        <a:t>45</a:t>
                      </a:r>
                      <a:endParaRPr lang="pl-PL" sz="1200" b="1" dirty="0"/>
                    </a:p>
                  </a:txBody>
                  <a:tcPr marL="68574" marR="68574" marT="34296" marB="34296"/>
                </a:tc>
              </a:tr>
              <a:tr h="303707">
                <a:tc vMerge="1">
                  <a:txBody>
                    <a:bodyPr/>
                    <a:lstStyle/>
                    <a:p>
                      <a:endParaRPr lang="pl-PL"/>
                    </a:p>
                  </a:txBody>
                  <a:tcPr/>
                </a:tc>
                <a:tc>
                  <a:txBody>
                    <a:bodyPr/>
                    <a:lstStyle/>
                    <a:p>
                      <a:r>
                        <a:rPr lang="pl-PL" sz="1200" b="1" dirty="0" smtClean="0"/>
                        <a:t>Toruń</a:t>
                      </a:r>
                      <a:endParaRPr lang="pl-PL" sz="1200" b="1" dirty="0"/>
                    </a:p>
                  </a:txBody>
                  <a:tcPr marL="68574" marR="68574" marT="34296" marB="34296"/>
                </a:tc>
                <a:tc>
                  <a:txBody>
                    <a:bodyPr/>
                    <a:lstStyle/>
                    <a:p>
                      <a:r>
                        <a:rPr lang="pl-PL" sz="1200" b="1" dirty="0" smtClean="0"/>
                        <a:t>31</a:t>
                      </a:r>
                      <a:endParaRPr lang="pl-PL" sz="1200" b="1" dirty="0"/>
                    </a:p>
                  </a:txBody>
                  <a:tcPr marL="68574" marR="68574" marT="34296" marB="34296"/>
                </a:tc>
              </a:tr>
              <a:tr h="344213">
                <a:tc vMerge="1">
                  <a:txBody>
                    <a:bodyPr/>
                    <a:lstStyle/>
                    <a:p>
                      <a:endParaRPr lang="pl-PL"/>
                    </a:p>
                  </a:txBody>
                  <a:tcPr/>
                </a:tc>
                <a:tc>
                  <a:txBody>
                    <a:bodyPr/>
                    <a:lstStyle/>
                    <a:p>
                      <a:r>
                        <a:rPr lang="pl-PL" sz="1200" b="1" dirty="0" smtClean="0"/>
                        <a:t>Włocławek </a:t>
                      </a:r>
                      <a:endParaRPr lang="pl-PL" sz="1200" b="1" dirty="0"/>
                    </a:p>
                  </a:txBody>
                  <a:tcPr marL="68574" marR="68574" marT="34296" marB="34296"/>
                </a:tc>
                <a:tc>
                  <a:txBody>
                    <a:bodyPr/>
                    <a:lstStyle/>
                    <a:p>
                      <a:r>
                        <a:rPr lang="pl-PL" sz="1200" b="1" dirty="0" smtClean="0"/>
                        <a:t>29</a:t>
                      </a:r>
                      <a:endParaRPr lang="pl-PL" sz="1200" b="1" dirty="0"/>
                    </a:p>
                  </a:txBody>
                  <a:tcPr marL="68574" marR="68574" marT="34296" marB="34296"/>
                </a:tc>
              </a:tr>
              <a:tr h="344213">
                <a:tc vMerge="1">
                  <a:txBody>
                    <a:bodyPr/>
                    <a:lstStyle/>
                    <a:p>
                      <a:endParaRPr lang="pl-PL"/>
                    </a:p>
                  </a:txBody>
                  <a:tcPr/>
                </a:tc>
                <a:tc>
                  <a:txBody>
                    <a:bodyPr/>
                    <a:lstStyle/>
                    <a:p>
                      <a:r>
                        <a:rPr lang="pl-PL" sz="1200" b="1" dirty="0" smtClean="0"/>
                        <a:t>Grudziądz </a:t>
                      </a:r>
                      <a:endParaRPr lang="pl-PL" sz="1200" b="1" dirty="0"/>
                    </a:p>
                  </a:txBody>
                  <a:tcPr marL="68574" marR="68574" marT="34296" marB="34296">
                    <a:solidFill>
                      <a:srgbClr val="92D050"/>
                    </a:solidFill>
                  </a:tcPr>
                </a:tc>
                <a:tc>
                  <a:txBody>
                    <a:bodyPr/>
                    <a:lstStyle/>
                    <a:p>
                      <a:r>
                        <a:rPr lang="pl-PL" sz="1200" b="1" dirty="0" smtClean="0"/>
                        <a:t>23</a:t>
                      </a:r>
                      <a:endParaRPr lang="pl-PL" sz="1200" b="1" dirty="0"/>
                    </a:p>
                  </a:txBody>
                  <a:tcPr marL="68574" marR="68574" marT="34296" marB="34296"/>
                </a:tc>
              </a:tr>
            </a:tbl>
          </a:graphicData>
        </a:graphic>
      </p:graphicFrame>
    </p:spTree>
  </p:cSld>
  <p:clrMapOvr>
    <a:masterClrMapping/>
  </p:clrMapOvr>
  <p:transition spd="med">
    <p:pull dir="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ymbol zastępczy zawartości 2"/>
          <p:cNvSpPr>
            <a:spLocks noGrp="1"/>
          </p:cNvSpPr>
          <p:nvPr>
            <p:ph idx="1"/>
          </p:nvPr>
        </p:nvSpPr>
        <p:spPr>
          <a:xfrm>
            <a:off x="457200" y="4868863"/>
            <a:ext cx="7239000" cy="1587500"/>
          </a:xfrm>
        </p:spPr>
        <p:txBody>
          <a:bodyPr/>
          <a:lstStyle/>
          <a:p>
            <a:r>
              <a:rPr lang="pl-PL" altLang="pl-PL" smtClean="0"/>
              <a:t>Dziękuję za uwagę </a:t>
            </a:r>
          </a:p>
        </p:txBody>
      </p:sp>
    </p:spTree>
  </p:cSld>
  <p:clrMapOvr>
    <a:masterClrMapping/>
  </p:clrMapOvr>
  <p:transition spd="med">
    <p:pull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332657"/>
            <a:ext cx="7886700" cy="504056"/>
          </a:xfrm>
        </p:spPr>
        <p:txBody>
          <a:bodyPr/>
          <a:lstStyle/>
          <a:p>
            <a:pPr>
              <a:defRPr/>
            </a:pPr>
            <a:r>
              <a:rPr lang="pl-PL" sz="1800" dirty="0"/>
              <a:t>Opis arkusza </a:t>
            </a:r>
          </a:p>
        </p:txBody>
      </p:sp>
      <p:graphicFrame>
        <p:nvGraphicFramePr>
          <p:cNvPr id="4" name="Symbol zastępczy zawartości 3"/>
          <p:cNvGraphicFramePr>
            <a:graphicFrameLocks noGrp="1"/>
          </p:cNvGraphicFramePr>
          <p:nvPr>
            <p:ph idx="1"/>
          </p:nvPr>
        </p:nvGraphicFramePr>
        <p:xfrm>
          <a:off x="623888" y="1052513"/>
          <a:ext cx="7043737" cy="5472111"/>
        </p:xfrm>
        <a:graphic>
          <a:graphicData uri="http://schemas.openxmlformats.org/drawingml/2006/table">
            <a:tbl>
              <a:tblPr firstRow="1" bandRow="1">
                <a:tableStyleId>{5C22544A-7EE6-4342-B048-85BDC9FD1C3A}</a:tableStyleId>
              </a:tblPr>
              <a:tblGrid>
                <a:gridCol w="865228"/>
                <a:gridCol w="3215903"/>
                <a:gridCol w="2962606"/>
              </a:tblGrid>
              <a:tr h="840855">
                <a:tc>
                  <a:txBody>
                    <a:bodyPr/>
                    <a:lstStyle/>
                    <a:p>
                      <a:r>
                        <a:rPr lang="pl-PL" sz="800" dirty="0" smtClean="0"/>
                        <a:t>Numer</a:t>
                      </a:r>
                      <a:r>
                        <a:rPr lang="pl-PL" sz="800" baseline="0" dirty="0" smtClean="0"/>
                        <a:t> zadania </a:t>
                      </a:r>
                      <a:endParaRPr lang="pl-PL" sz="800" dirty="0"/>
                    </a:p>
                  </a:txBody>
                  <a:tcPr marL="68567" marR="68567" marT="34287" marB="34287"/>
                </a:tc>
                <a:tc>
                  <a:txBody>
                    <a:bodyPr/>
                    <a:lstStyle/>
                    <a:p>
                      <a:r>
                        <a:rPr lang="pl-PL" sz="800" dirty="0" smtClean="0"/>
                        <a:t>Wymagania ogólne zapisane w podstawie</a:t>
                      </a:r>
                      <a:r>
                        <a:rPr lang="pl-PL" sz="800" baseline="0" dirty="0" smtClean="0"/>
                        <a:t> programowej</a:t>
                      </a:r>
                      <a:endParaRPr lang="pl-PL" sz="800" dirty="0"/>
                    </a:p>
                  </a:txBody>
                  <a:tcPr marL="68567" marR="68567" marT="34287" marB="3428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800" dirty="0" smtClean="0"/>
                        <a:t>Wymagania szczegółowe zapisane w podstawie</a:t>
                      </a:r>
                      <a:r>
                        <a:rPr lang="pl-PL" sz="800" baseline="0" dirty="0" smtClean="0"/>
                        <a:t> programowej</a:t>
                      </a:r>
                      <a:endParaRPr lang="pl-PL" sz="800" dirty="0" smtClean="0"/>
                    </a:p>
                    <a:p>
                      <a:endParaRPr lang="pl-PL" sz="800" dirty="0"/>
                    </a:p>
                  </a:txBody>
                  <a:tcPr marL="68567" marR="68567" marT="34287" marB="34287"/>
                </a:tc>
              </a:tr>
              <a:tr h="912628">
                <a:tc>
                  <a:txBody>
                    <a:bodyPr/>
                    <a:lstStyle/>
                    <a:p>
                      <a:r>
                        <a:rPr lang="pl-PL" sz="800" dirty="0" smtClean="0"/>
                        <a:t>12</a:t>
                      </a:r>
                      <a:endParaRPr lang="pl-PL" sz="800" dirty="0"/>
                    </a:p>
                  </a:txBody>
                  <a:tcPr marL="68567" marR="68567" marT="34287" marB="34287"/>
                </a:tc>
                <a:tc>
                  <a:txBody>
                    <a:bodyPr/>
                    <a:lstStyle/>
                    <a:p>
                      <a:r>
                        <a:rPr lang="pl-PL" sz="800" dirty="0" smtClean="0"/>
                        <a:t>Podstawa programowa 2012 I. Odbiór wypowiedzi i wykorzystanie zawartych w nich informacji.</a:t>
                      </a:r>
                    </a:p>
                    <a:p>
                      <a:r>
                        <a:rPr lang="pl-PL" sz="800" dirty="0" smtClean="0"/>
                        <a:t>Podstawa programowa 2017 I. Kształcenie literackie i kulturowe. 1. Wyrabianie i rozwijanie zdolności rozumienia [...] innych tekstów kultury.</a:t>
                      </a:r>
                      <a:endParaRPr lang="pl-PL" sz="800" dirty="0"/>
                    </a:p>
                  </a:txBody>
                  <a:tcPr marL="68567" marR="68567" marT="34287" marB="34287"/>
                </a:tc>
                <a:tc>
                  <a:txBody>
                    <a:bodyPr/>
                    <a:lstStyle/>
                    <a:p>
                      <a:pPr marL="228600" indent="-228600">
                        <a:buAutoNum type="arabicPeriod"/>
                      </a:pPr>
                      <a:r>
                        <a:rPr lang="pl-PL" sz="800" dirty="0" smtClean="0"/>
                        <a:t>Czytanie i słuchanie. Uczeń: 6) odróżnia zawarte w tekście informacje ważne od informacji drugorzędnych</a:t>
                      </a:r>
                    </a:p>
                    <a:p>
                      <a:pPr marL="228600" indent="-228600">
                        <a:buAutoNum type="arabicPeriod"/>
                      </a:pPr>
                      <a:r>
                        <a:rPr lang="pl-PL" sz="800" dirty="0" smtClean="0"/>
                        <a:t>Odbiór tekstów kultury. Uczeń: 1) wyszukuje w tekście potrzebne informacje [...].</a:t>
                      </a:r>
                      <a:endParaRPr lang="pl-PL" sz="800" dirty="0"/>
                    </a:p>
                  </a:txBody>
                  <a:tcPr marL="68567" marR="68567" marT="34287" marB="34287"/>
                </a:tc>
              </a:tr>
              <a:tr h="584491">
                <a:tc>
                  <a:txBody>
                    <a:bodyPr/>
                    <a:lstStyle/>
                    <a:p>
                      <a:r>
                        <a:rPr lang="pl-PL" sz="800" dirty="0" smtClean="0"/>
                        <a:t>13</a:t>
                      </a:r>
                      <a:endParaRPr lang="pl-PL" sz="800" dirty="0"/>
                    </a:p>
                  </a:txBody>
                  <a:tcPr marL="68567" marR="68567" marT="34287" marB="34287"/>
                </a:tc>
                <a:tc>
                  <a:txBody>
                    <a:bodyPr/>
                    <a:lstStyle/>
                    <a:p>
                      <a:r>
                        <a:rPr lang="pl-PL" sz="800" dirty="0" smtClean="0"/>
                        <a:t>Podstawa programowa 2017 I. Kształcenie literackie i kulturowe. 1. Wyrabianie i rozwijanie zdolności rozumienia [...] innych tekstów kultury</a:t>
                      </a:r>
                      <a:endParaRPr lang="pl-PL" sz="800" dirty="0"/>
                    </a:p>
                  </a:txBody>
                  <a:tcPr marL="68567" marR="68567" marT="34287" marB="34287"/>
                </a:tc>
                <a:tc>
                  <a:txBody>
                    <a:bodyPr/>
                    <a:lstStyle/>
                    <a:p>
                      <a:r>
                        <a:rPr lang="pl-PL" sz="800" dirty="0" smtClean="0"/>
                        <a:t>2. Odbiór tekstów kultury. Uczeń: 1) wyszukuje w tekście potrzebne informacje [...].</a:t>
                      </a:r>
                      <a:endParaRPr lang="pl-PL" sz="800" dirty="0"/>
                    </a:p>
                  </a:txBody>
                  <a:tcPr marL="68567" marR="68567" marT="34287" marB="34287"/>
                </a:tc>
              </a:tr>
              <a:tr h="539799">
                <a:tc>
                  <a:txBody>
                    <a:bodyPr/>
                    <a:lstStyle/>
                    <a:p>
                      <a:r>
                        <a:rPr lang="pl-PL" sz="800" dirty="0" smtClean="0"/>
                        <a:t>14</a:t>
                      </a:r>
                      <a:endParaRPr lang="pl-PL" sz="800" dirty="0"/>
                    </a:p>
                  </a:txBody>
                  <a:tcPr marL="68567" marR="68567" marT="34287" marB="34287"/>
                </a:tc>
                <a:tc>
                  <a:txBody>
                    <a:bodyPr/>
                    <a:lstStyle/>
                    <a:p>
                      <a:r>
                        <a:rPr lang="pl-PL" sz="800" dirty="0" smtClean="0"/>
                        <a:t>Podstawa programowa 2012 I. Odbiór wypowiedzi i wykorzystanie zawartych w nich informacji.</a:t>
                      </a:r>
                      <a:endParaRPr lang="pl-PL" sz="800" dirty="0"/>
                    </a:p>
                  </a:txBody>
                  <a:tcPr marL="68567" marR="68567" marT="34287" marB="34287"/>
                </a:tc>
                <a:tc>
                  <a:txBody>
                    <a:bodyPr/>
                    <a:lstStyle/>
                    <a:p>
                      <a:r>
                        <a:rPr lang="pl-PL" sz="800" dirty="0" smtClean="0"/>
                        <a:t>1. Czytanie i słuchanie. Uczeń: 9) wyciąga wnioski wynikające z przesłanek zawartych w tekście</a:t>
                      </a:r>
                      <a:endParaRPr lang="pl-PL" sz="800" dirty="0"/>
                    </a:p>
                  </a:txBody>
                  <a:tcPr marL="68567" marR="68567" marT="34287" marB="34287"/>
                </a:tc>
              </a:tr>
              <a:tr h="912628">
                <a:tc>
                  <a:txBody>
                    <a:bodyPr/>
                    <a:lstStyle/>
                    <a:p>
                      <a:r>
                        <a:rPr lang="pl-PL" sz="800" dirty="0" smtClean="0"/>
                        <a:t>15</a:t>
                      </a:r>
                      <a:endParaRPr lang="pl-PL" sz="800" dirty="0"/>
                    </a:p>
                  </a:txBody>
                  <a:tcPr marL="68567" marR="68567" marT="34287" marB="34287"/>
                </a:tc>
                <a:tc>
                  <a:txBody>
                    <a:bodyPr/>
                    <a:lstStyle/>
                    <a:p>
                      <a:r>
                        <a:rPr lang="pl-PL" sz="800" dirty="0" smtClean="0"/>
                        <a:t>Podstawa programowa 2017 I. Kształcenie literackie i kulturowe. 1. Wyrabianie i rozwijanie zdolności rozumienia [...] innych tekstów kultury. III. Tworzenie wypowiedzi. 6. Poznawanie podstawowych zasad retoryki, w szczególności argumentowania [...].</a:t>
                      </a:r>
                      <a:endParaRPr lang="pl-PL" sz="800" dirty="0"/>
                    </a:p>
                  </a:txBody>
                  <a:tcPr marL="68567" marR="68567" marT="34287" marB="34287"/>
                </a:tc>
                <a:tc>
                  <a:txBody>
                    <a:bodyPr/>
                    <a:lstStyle/>
                    <a:p>
                      <a:r>
                        <a:rPr lang="pl-PL" sz="800" dirty="0" smtClean="0"/>
                        <a:t>2. Odbiór tekstów kultury. Uczeń: 1) wyszukuje w tekście potrzebne informacje [...]. 1. Elementy retoryki. Uczeń: 4) wykorzystuje zasady tworzenia [...] argumentów [...]; 6) przeprowadza wnioskowanie jako element wywodu argumentacyjnego.</a:t>
                      </a:r>
                      <a:endParaRPr lang="pl-PL" sz="800" dirty="0"/>
                    </a:p>
                  </a:txBody>
                  <a:tcPr marL="68567" marR="68567" marT="34287" marB="34287"/>
                </a:tc>
              </a:tr>
              <a:tr h="840855">
                <a:tc>
                  <a:txBody>
                    <a:bodyPr/>
                    <a:lstStyle/>
                    <a:p>
                      <a:r>
                        <a:rPr lang="pl-PL" sz="800" dirty="0" smtClean="0"/>
                        <a:t>16</a:t>
                      </a:r>
                      <a:endParaRPr lang="pl-PL" sz="800" dirty="0"/>
                    </a:p>
                  </a:txBody>
                  <a:tcPr marL="68567" marR="68567" marT="34287" marB="34287"/>
                </a:tc>
                <a:tc>
                  <a:txBody>
                    <a:bodyPr/>
                    <a:lstStyle/>
                    <a:p>
                      <a:r>
                        <a:rPr lang="pl-PL" sz="800" dirty="0" smtClean="0"/>
                        <a:t>Podstawa programowa 2017 I. Kształcenie literackie i kulturowe. 1. Wyrabianie i rozwijanie zdolności rozumienia utworów literackich [...]. 2. Znajomość wybranych utworów z literatury polskiej [...].</a:t>
                      </a:r>
                      <a:endParaRPr lang="pl-PL" sz="800" dirty="0"/>
                    </a:p>
                  </a:txBody>
                  <a:tcPr marL="68567" marR="68567" marT="34287" marB="34287"/>
                </a:tc>
                <a:tc>
                  <a:txBody>
                    <a:bodyPr/>
                    <a:lstStyle/>
                    <a:p>
                      <a:pPr marL="0" indent="0">
                        <a:buNone/>
                      </a:pPr>
                      <a:r>
                        <a:rPr lang="pl-PL" sz="800" dirty="0" smtClean="0"/>
                        <a:t>Lektura obowiązkowa Aleksander Kamiński, Kamienie na szaniec</a:t>
                      </a:r>
                      <a:endParaRPr lang="pl-PL" sz="800" dirty="0"/>
                    </a:p>
                  </a:txBody>
                  <a:tcPr marL="68567" marR="68567" marT="34287" marB="34287"/>
                </a:tc>
              </a:tr>
              <a:tr h="840855">
                <a:tc>
                  <a:txBody>
                    <a:bodyPr/>
                    <a:lstStyle/>
                    <a:p>
                      <a:r>
                        <a:rPr lang="pl-PL" sz="800" dirty="0" smtClean="0"/>
                        <a:t>17</a:t>
                      </a:r>
                      <a:endParaRPr lang="pl-PL" sz="800" dirty="0"/>
                    </a:p>
                  </a:txBody>
                  <a:tcPr marL="68567" marR="68567" marT="34287" marB="34287"/>
                </a:tc>
                <a:tc>
                  <a:txBody>
                    <a:bodyPr/>
                    <a:lstStyle/>
                    <a:p>
                      <a:r>
                        <a:rPr lang="pl-PL" sz="800" dirty="0" smtClean="0"/>
                        <a:t>I. Odbiór wypowiedzi i wykorzystanie zawartych w nich informacji.</a:t>
                      </a:r>
                      <a:endParaRPr lang="pl-PL" sz="800" dirty="0"/>
                    </a:p>
                  </a:txBody>
                  <a:tcPr marL="68567" marR="68567" marT="34287" marB="34287"/>
                </a:tc>
                <a:tc>
                  <a:txBody>
                    <a:bodyPr/>
                    <a:lstStyle/>
                    <a:p>
                      <a:r>
                        <a:rPr lang="pl-PL" sz="800" dirty="0" smtClean="0"/>
                        <a:t>2. Samokształcenie i docieranie do informacji. Uczeń korzysta z informacji zawartych w [...] słowniku języka polskiego [...]</a:t>
                      </a:r>
                      <a:endParaRPr lang="pl-PL" sz="800" dirty="0"/>
                    </a:p>
                  </a:txBody>
                  <a:tcPr marL="68567" marR="68567" marT="34287" marB="34287"/>
                </a:tc>
              </a:tr>
            </a:tbl>
          </a:graphicData>
        </a:graphic>
      </p:graphicFrame>
    </p:spTree>
  </p:cSld>
  <p:clrMapOvr>
    <a:masterClrMapping/>
  </p:clrMapOvr>
  <p:transition spd="med">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332657"/>
            <a:ext cx="7886700" cy="576064"/>
          </a:xfrm>
        </p:spPr>
        <p:txBody>
          <a:bodyPr/>
          <a:lstStyle/>
          <a:p>
            <a:pPr>
              <a:defRPr/>
            </a:pPr>
            <a:r>
              <a:rPr lang="pl-PL" sz="1800" dirty="0"/>
              <a:t>Opis arkusza </a:t>
            </a:r>
          </a:p>
        </p:txBody>
      </p:sp>
      <p:graphicFrame>
        <p:nvGraphicFramePr>
          <p:cNvPr id="4" name="Symbol zastępczy zawartości 3"/>
          <p:cNvGraphicFramePr>
            <a:graphicFrameLocks noGrp="1"/>
          </p:cNvGraphicFramePr>
          <p:nvPr>
            <p:ph idx="1"/>
          </p:nvPr>
        </p:nvGraphicFramePr>
        <p:xfrm>
          <a:off x="623888" y="1123950"/>
          <a:ext cx="7188200" cy="5257800"/>
        </p:xfrm>
        <a:graphic>
          <a:graphicData uri="http://schemas.openxmlformats.org/drawingml/2006/table">
            <a:tbl>
              <a:tblPr firstRow="1" bandRow="1">
                <a:tableStyleId>{5C22544A-7EE6-4342-B048-85BDC9FD1C3A}</a:tableStyleId>
              </a:tblPr>
              <a:tblGrid>
                <a:gridCol w="882973"/>
                <a:gridCol w="3281859"/>
                <a:gridCol w="3023368"/>
              </a:tblGrid>
              <a:tr h="900019">
                <a:tc>
                  <a:txBody>
                    <a:bodyPr/>
                    <a:lstStyle/>
                    <a:p>
                      <a:r>
                        <a:rPr lang="pl-PL" sz="800" dirty="0" smtClean="0"/>
                        <a:t>Numer</a:t>
                      </a:r>
                      <a:r>
                        <a:rPr lang="pl-PL" sz="800" baseline="0" dirty="0" smtClean="0"/>
                        <a:t> zadania </a:t>
                      </a:r>
                      <a:endParaRPr lang="pl-PL" sz="800" dirty="0"/>
                    </a:p>
                  </a:txBody>
                  <a:tcPr marL="68571" marR="68571" marT="34298" marB="34298"/>
                </a:tc>
                <a:tc>
                  <a:txBody>
                    <a:bodyPr/>
                    <a:lstStyle/>
                    <a:p>
                      <a:r>
                        <a:rPr lang="pl-PL" sz="800" dirty="0" smtClean="0"/>
                        <a:t>Wymagania ogólne zapisane w podstawie</a:t>
                      </a:r>
                      <a:r>
                        <a:rPr lang="pl-PL" sz="800" baseline="0" dirty="0" smtClean="0"/>
                        <a:t> programowej</a:t>
                      </a:r>
                      <a:endParaRPr lang="pl-PL" sz="800" dirty="0"/>
                    </a:p>
                  </a:txBody>
                  <a:tcPr marL="68571" marR="68571" marT="34298" marB="3429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800" dirty="0" smtClean="0"/>
                        <a:t>Wymagania szczegółowe zapisane w podstawie</a:t>
                      </a:r>
                      <a:r>
                        <a:rPr lang="pl-PL" sz="800" baseline="0" dirty="0" smtClean="0"/>
                        <a:t> programowej</a:t>
                      </a:r>
                      <a:endParaRPr lang="pl-PL" sz="800" dirty="0" smtClean="0"/>
                    </a:p>
                    <a:p>
                      <a:endParaRPr lang="pl-PL" sz="800" dirty="0"/>
                    </a:p>
                  </a:txBody>
                  <a:tcPr marL="68571" marR="68571" marT="34298" marB="34298"/>
                </a:tc>
              </a:tr>
              <a:tr h="702851">
                <a:tc>
                  <a:txBody>
                    <a:bodyPr/>
                    <a:lstStyle/>
                    <a:p>
                      <a:r>
                        <a:rPr lang="pl-PL" sz="800" dirty="0" smtClean="0"/>
                        <a:t>17</a:t>
                      </a:r>
                      <a:endParaRPr lang="pl-PL" sz="800" dirty="0"/>
                    </a:p>
                  </a:txBody>
                  <a:tcPr marL="68571" marR="68571" marT="34298" marB="34298"/>
                </a:tc>
                <a:tc>
                  <a:txBody>
                    <a:bodyPr/>
                    <a:lstStyle/>
                    <a:p>
                      <a:r>
                        <a:rPr lang="pl-PL" sz="800" dirty="0" smtClean="0"/>
                        <a:t>Podstawa programowa 2017 III. Tworzenie wypowiedzi. 4. Rozpoznawanie intencji rozmówcy [...].</a:t>
                      </a:r>
                      <a:endParaRPr lang="pl-PL" sz="800" dirty="0"/>
                    </a:p>
                  </a:txBody>
                  <a:tcPr marL="68571" marR="68571" marT="34298" marB="34298"/>
                </a:tc>
                <a:tc>
                  <a:txBody>
                    <a:bodyPr/>
                    <a:lstStyle/>
                    <a:p>
                      <a:pPr marL="0" indent="0">
                        <a:buNone/>
                      </a:pPr>
                      <a:r>
                        <a:rPr lang="pl-PL" sz="800" dirty="0" smtClean="0"/>
                        <a:t>1. Elementy retoryki. Uczeń: 1) funkcjonalnie wykorzystuje środki retoryczne oraz rozumie ich oddziaływanie na odbiorcę.</a:t>
                      </a:r>
                      <a:endParaRPr lang="pl-PL" sz="800" dirty="0"/>
                    </a:p>
                  </a:txBody>
                  <a:tcPr marL="68571" marR="68571" marT="34298" marB="34298"/>
                </a:tc>
              </a:tr>
              <a:tr h="625618">
                <a:tc>
                  <a:txBody>
                    <a:bodyPr/>
                    <a:lstStyle/>
                    <a:p>
                      <a:r>
                        <a:rPr lang="pl-PL" sz="800" dirty="0" smtClean="0"/>
                        <a:t>18</a:t>
                      </a:r>
                      <a:endParaRPr lang="pl-PL" sz="800" dirty="0"/>
                    </a:p>
                  </a:txBody>
                  <a:tcPr marL="68571" marR="68571" marT="34298" marB="34298"/>
                </a:tc>
                <a:tc>
                  <a:txBody>
                    <a:bodyPr/>
                    <a:lstStyle/>
                    <a:p>
                      <a:r>
                        <a:rPr lang="pl-PL" sz="800" dirty="0" smtClean="0"/>
                        <a:t>Podstawa programowa 2017 III. Tworzenie wypowiedzi. 4. Rozpoznawanie intencji rozmówcy [...].</a:t>
                      </a:r>
                      <a:endParaRPr lang="pl-PL" sz="800" dirty="0"/>
                    </a:p>
                  </a:txBody>
                  <a:tcPr marL="68571" marR="68571" marT="34298" marB="34298"/>
                </a:tc>
                <a:tc>
                  <a:txBody>
                    <a:bodyPr/>
                    <a:lstStyle/>
                    <a:p>
                      <a:r>
                        <a:rPr lang="pl-PL" sz="800" dirty="0" smtClean="0"/>
                        <a:t>1. Elementy retoryki. Uczeń: 1) funkcjonalnie wykorzystuje środki retoryczne oraz rozumie ich oddziaływanie na odbiorcę.</a:t>
                      </a:r>
                      <a:endParaRPr lang="pl-PL" sz="800" dirty="0"/>
                    </a:p>
                  </a:txBody>
                  <a:tcPr marL="68571" marR="68571" marT="34298" marB="34298"/>
                </a:tc>
              </a:tr>
              <a:tr h="625618">
                <a:tc>
                  <a:txBody>
                    <a:bodyPr/>
                    <a:lstStyle/>
                    <a:p>
                      <a:r>
                        <a:rPr lang="pl-PL" sz="800" dirty="0" smtClean="0"/>
                        <a:t>19</a:t>
                      </a:r>
                      <a:endParaRPr lang="pl-PL" sz="800" dirty="0"/>
                    </a:p>
                  </a:txBody>
                  <a:tcPr marL="68571" marR="68571" marT="34298" marB="34298"/>
                </a:tc>
                <a:tc>
                  <a:txBody>
                    <a:bodyPr/>
                    <a:lstStyle/>
                    <a:p>
                      <a:r>
                        <a:rPr lang="pl-PL" sz="800" dirty="0" smtClean="0"/>
                        <a:t>Podstawa programowa 2017 II. Kształcenie językowe. 1. Rozwijanie rozumienia twórczego i sprawczego charakteru działań językowych [...]. </a:t>
                      </a:r>
                      <a:endParaRPr lang="pl-PL" sz="800" dirty="0"/>
                    </a:p>
                  </a:txBody>
                  <a:tcPr marL="68571" marR="68571" marT="34298" marB="34298"/>
                </a:tc>
                <a:tc>
                  <a:txBody>
                    <a:bodyPr/>
                    <a:lstStyle/>
                    <a:p>
                      <a:r>
                        <a:rPr lang="pl-PL" sz="800" dirty="0" smtClean="0"/>
                        <a:t>1. Gramatyka języka polskiego. Uczeń: 4) rozpoznaje imiesłowy, rozumie zasady ich tworzenia i odmiany [...]</a:t>
                      </a:r>
                      <a:endParaRPr lang="pl-PL" sz="800" dirty="0"/>
                    </a:p>
                  </a:txBody>
                  <a:tcPr marL="68571" marR="68571" marT="34298" marB="34298"/>
                </a:tc>
              </a:tr>
              <a:tr h="900019">
                <a:tc>
                  <a:txBody>
                    <a:bodyPr/>
                    <a:lstStyle/>
                    <a:p>
                      <a:r>
                        <a:rPr lang="pl-PL" sz="800" dirty="0" smtClean="0"/>
                        <a:t>20</a:t>
                      </a:r>
                      <a:endParaRPr lang="pl-PL" sz="800" dirty="0"/>
                    </a:p>
                  </a:txBody>
                  <a:tcPr marL="68571" marR="68571" marT="34298" marB="34298"/>
                </a:tc>
                <a:tc>
                  <a:txBody>
                    <a:bodyPr/>
                    <a:lstStyle/>
                    <a:p>
                      <a:r>
                        <a:rPr lang="pl-PL" sz="800" dirty="0" smtClean="0"/>
                        <a:t>Podstawa programowa 2017 II. Kształcenie językowe. 3. Poznawanie podstawowych pojęć oraz terminów służących do opisywania języka i językowego komunikowania się ludzi.</a:t>
                      </a:r>
                      <a:endParaRPr lang="pl-PL" sz="800" dirty="0"/>
                    </a:p>
                  </a:txBody>
                  <a:tcPr marL="68571" marR="68571" marT="34298" marB="34298"/>
                </a:tc>
                <a:tc>
                  <a:txBody>
                    <a:bodyPr/>
                    <a:lstStyle/>
                    <a:p>
                      <a:r>
                        <a:rPr lang="pl-PL" sz="800" dirty="0" smtClean="0"/>
                        <a:t>1. Gramatyka języka polskiego. Uczeń: 2) [...] wskazuje funkcje formantów w nadawaniu znaczenia wyrazom pochodnym [...].</a:t>
                      </a:r>
                      <a:endParaRPr lang="pl-PL" sz="800" dirty="0"/>
                    </a:p>
                  </a:txBody>
                  <a:tcPr marL="68571" marR="68571" marT="34298" marB="34298"/>
                </a:tc>
              </a:tr>
              <a:tr h="1503675">
                <a:tc>
                  <a:txBody>
                    <a:bodyPr/>
                    <a:lstStyle/>
                    <a:p>
                      <a:r>
                        <a:rPr lang="pl-PL" sz="800" dirty="0" smtClean="0"/>
                        <a:t>21</a:t>
                      </a:r>
                      <a:endParaRPr lang="pl-PL" sz="800" dirty="0"/>
                    </a:p>
                  </a:txBody>
                  <a:tcPr marL="68571" marR="68571" marT="34298" marB="34298"/>
                </a:tc>
                <a:tc>
                  <a:txBody>
                    <a:bodyPr/>
                    <a:lstStyle/>
                    <a:p>
                      <a:r>
                        <a:rPr lang="pl-PL" sz="800" dirty="0" smtClean="0"/>
                        <a:t>Podstawa programowa 2012 I. Odbiór wypowiedzi i wykorzystanie zawartych w nich informacji.</a:t>
                      </a:r>
                    </a:p>
                    <a:p>
                      <a:r>
                        <a:rPr lang="pl-PL" sz="800" dirty="0" smtClean="0"/>
                        <a:t>Podstawa programowa 2017 III. Tworzenie wypowiedzi. 6. Poznawanie podstawowych zasad retoryki, w szczególności argumentowania [...].</a:t>
                      </a:r>
                      <a:endParaRPr lang="pl-PL" sz="800" dirty="0"/>
                    </a:p>
                  </a:txBody>
                  <a:tcPr marL="68571" marR="68571" marT="34298" marB="34298"/>
                </a:tc>
                <a:tc>
                  <a:txBody>
                    <a:bodyPr/>
                    <a:lstStyle/>
                    <a:p>
                      <a:pPr marL="228600" indent="-228600">
                        <a:buAutoNum type="arabicPeriod"/>
                      </a:pPr>
                      <a:r>
                        <a:rPr lang="pl-PL" sz="800" dirty="0" smtClean="0"/>
                        <a:t>Czytanie i słuchanie. Uczeń: 8) rozumie dosłowne i przenośne znaczenie wyrazów w wypowiedzi; 9) wyciąga wnioski wynikające z przesłanek zawartych w tekście</a:t>
                      </a:r>
                    </a:p>
                    <a:p>
                      <a:pPr marL="0" indent="0">
                        <a:buNone/>
                      </a:pPr>
                      <a:r>
                        <a:rPr lang="pl-PL" sz="800" dirty="0" smtClean="0"/>
                        <a:t>1. Elementy retoryki. Uczeń: 4) wykorzystuje zasady tworzenia [...] argumentów [...]; 6) przeprowadza wnioskowanie jako element wywodu argumentacyjnego.</a:t>
                      </a:r>
                      <a:endParaRPr lang="pl-PL" sz="800" dirty="0"/>
                    </a:p>
                  </a:txBody>
                  <a:tcPr marL="68571" marR="68571" marT="34298" marB="34298"/>
                </a:tc>
              </a:tr>
            </a:tbl>
          </a:graphicData>
        </a:graphic>
      </p:graphicFrame>
    </p:spTree>
  </p:cSld>
  <p:clrMapOvr>
    <a:masterClrMapping/>
  </p:clrMapOvr>
  <p:transition spd="med">
    <p:pull dir="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gaty">
  <a:themeElements>
    <a:clrScheme name="Kierownictw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ogaty">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ierownictw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9274</TotalTime>
  <Words>5962</Words>
  <Application>Microsoft Office PowerPoint</Application>
  <PresentationFormat>Pokaz na ekranie (4:3)</PresentationFormat>
  <Paragraphs>424</Paragraphs>
  <Slides>72</Slides>
  <Notes>3</Notes>
  <HiddenSlides>0</HiddenSlides>
  <MMClips>0</MMClips>
  <ScaleCrop>false</ScaleCrop>
  <HeadingPairs>
    <vt:vector size="8" baseType="variant">
      <vt:variant>
        <vt:lpstr>Używane czcionki</vt:lpstr>
      </vt:variant>
      <vt:variant>
        <vt:i4>8</vt:i4>
      </vt:variant>
      <vt:variant>
        <vt:lpstr>Motyw</vt:lpstr>
      </vt:variant>
      <vt:variant>
        <vt:i4>1</vt:i4>
      </vt:variant>
      <vt:variant>
        <vt:lpstr>Osadzone serwery OLE</vt:lpstr>
      </vt:variant>
      <vt:variant>
        <vt:i4>1</vt:i4>
      </vt:variant>
      <vt:variant>
        <vt:lpstr>Tytuły slajdów</vt:lpstr>
      </vt:variant>
      <vt:variant>
        <vt:i4>72</vt:i4>
      </vt:variant>
    </vt:vector>
  </HeadingPairs>
  <TitlesOfParts>
    <vt:vector size="82" baseType="lpstr">
      <vt:lpstr>Arial</vt:lpstr>
      <vt:lpstr>Trebuchet MS</vt:lpstr>
      <vt:lpstr>Wingdings 2</vt:lpstr>
      <vt:lpstr>Wingdings</vt:lpstr>
      <vt:lpstr>Calibri</vt:lpstr>
      <vt:lpstr>Tahoma</vt:lpstr>
      <vt:lpstr>Georgia</vt:lpstr>
      <vt:lpstr>Times New Roman</vt:lpstr>
      <vt:lpstr>Bogaty</vt:lpstr>
      <vt:lpstr>Wykres programu Microsoft Excel</vt:lpstr>
      <vt:lpstr> Analiza i interpretacja  wyników egzaminu Ósmoklasisty  w 2019 roku </vt:lpstr>
      <vt:lpstr>Wyniki Egzaminu Ósmoklasisty w województwie kujawsko-pomorskim i w kraju z uwzględnieniem lokalizacji szkół </vt:lpstr>
      <vt:lpstr>Wyniki sprawdzianu w województwie kujawsko-pomorskim  i w kraju z uwzględnieniem lokalizacji szkół </vt:lpstr>
      <vt:lpstr>Wyniki sprawdzianu w województwie kujawsko-pomorskim  i w kraju z uwzględnieniem lokalizacji szkół </vt:lpstr>
      <vt:lpstr>Język polski – opis arkusza </vt:lpstr>
      <vt:lpstr>Opis arkusza </vt:lpstr>
      <vt:lpstr>Opis arkusza </vt:lpstr>
      <vt:lpstr>Opis arkusza </vt:lpstr>
      <vt:lpstr>Opis arkusza </vt:lpstr>
      <vt:lpstr>Opis arkusza </vt:lpstr>
      <vt:lpstr>Poziom wykonania zadań w województwie kujawsko-pomorskim i m. Grudziądz – j.polski </vt:lpstr>
      <vt:lpstr>Slajd 12</vt:lpstr>
      <vt:lpstr>Najlepiej i najsłabiej opanowane umiejętności </vt:lpstr>
      <vt:lpstr>Slajd 14</vt:lpstr>
      <vt:lpstr>Najlepiej i najsłabiej opanowane umiejętności </vt:lpstr>
      <vt:lpstr>Slajd 16</vt:lpstr>
      <vt:lpstr>Najlepiej i najsłabiej opanowane umiejętności </vt:lpstr>
      <vt:lpstr>Komentarz </vt:lpstr>
      <vt:lpstr>Slajd 19</vt:lpstr>
      <vt:lpstr>Slajd 20</vt:lpstr>
      <vt:lpstr>Slajd 21</vt:lpstr>
      <vt:lpstr>Slajd 22</vt:lpstr>
      <vt:lpstr>Slajd 23</vt:lpstr>
      <vt:lpstr>Matematyka </vt:lpstr>
      <vt:lpstr>Opis arkusza standardowego –matematyka </vt:lpstr>
      <vt:lpstr>Slajd 26</vt:lpstr>
      <vt:lpstr>Slajd 27</vt:lpstr>
      <vt:lpstr>Slajd 28</vt:lpstr>
      <vt:lpstr>Slajd 29</vt:lpstr>
      <vt:lpstr>Poziom wykonania zadań w województwie kujawsko-pomorskim i m. Grudziądz – j.polski </vt:lpstr>
      <vt:lpstr>Slajd 31</vt:lpstr>
      <vt:lpstr>Slajd 32</vt:lpstr>
      <vt:lpstr>Najlepiej i najsłabiej opanowane umiejętności </vt:lpstr>
      <vt:lpstr>Wnioski i rekomendcje </vt:lpstr>
      <vt:lpstr>Slajd 35</vt:lpstr>
      <vt:lpstr>Slajd 36</vt:lpstr>
      <vt:lpstr>Slajd 37</vt:lpstr>
      <vt:lpstr>Slajd 38</vt:lpstr>
      <vt:lpstr>Opis arkusza standardowego- język angielski </vt:lpstr>
      <vt:lpstr>Poziom wykonania zadań w województwie kujawsko-pomorskim i m. Grudziądz </vt:lpstr>
      <vt:lpstr>Język angielski </vt:lpstr>
      <vt:lpstr>Najlepiej i najsłabiej opanowane umiejętności </vt:lpstr>
      <vt:lpstr>Język angielski </vt:lpstr>
      <vt:lpstr>Najlepiej i najsłabiej opanowane umiejętności </vt:lpstr>
      <vt:lpstr>Język angielski </vt:lpstr>
      <vt:lpstr>Najlepiej i najsłabiej opanowane umiejętności </vt:lpstr>
      <vt:lpstr>Slajd 47</vt:lpstr>
      <vt:lpstr>Najlepiej i najsłabiej opanowane umiejętności </vt:lpstr>
      <vt:lpstr>Język angielski </vt:lpstr>
      <vt:lpstr>Najlepiej i najsłabiej opanowane umiejętności </vt:lpstr>
      <vt:lpstr>Slajd 51</vt:lpstr>
      <vt:lpstr>Rozumienie ze słuchu </vt:lpstr>
      <vt:lpstr>Rozumienie tekstów pisanych </vt:lpstr>
      <vt:lpstr>Znajomość funkcji językowych </vt:lpstr>
      <vt:lpstr>Znajomość środków językowych </vt:lpstr>
      <vt:lpstr>Wypowiedź pisemna </vt:lpstr>
      <vt:lpstr>Wnioski i rekomendacje: </vt:lpstr>
      <vt:lpstr>Język niemiecki  </vt:lpstr>
      <vt:lpstr>Opis arkusza standardowego </vt:lpstr>
      <vt:lpstr>Język niemiecki </vt:lpstr>
      <vt:lpstr>Najlepiej i najsłabiej opanowane umiejętności </vt:lpstr>
      <vt:lpstr>Język niemiecki </vt:lpstr>
      <vt:lpstr>Najlepiej i najsłabiej opanowane umiejętności </vt:lpstr>
      <vt:lpstr>Język niemiecki </vt:lpstr>
      <vt:lpstr>Najlepiej i najsłabiej opanowane umiejętności </vt:lpstr>
      <vt:lpstr>Język niemiecki </vt:lpstr>
      <vt:lpstr>Najlepiej i najsłabiej opanowane umiejętności </vt:lpstr>
      <vt:lpstr>Język niemiecki </vt:lpstr>
      <vt:lpstr>Najlepiej i najsłabiej opanowane umiejętności </vt:lpstr>
      <vt:lpstr>Slajd 70</vt:lpstr>
      <vt:lpstr>Grudziądz – Egzamin ósmoklasisty (%) </vt:lpstr>
      <vt:lpstr>Slajd 72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Reforma systemu oświaty</dc:title>
  <dc:creator>admin</dc:creator>
  <cp:lastModifiedBy>Odn-Dyrektor</cp:lastModifiedBy>
  <cp:revision>1094</cp:revision>
  <dcterms:created xsi:type="dcterms:W3CDTF">2009-02-22T08:43:55Z</dcterms:created>
  <dcterms:modified xsi:type="dcterms:W3CDTF">2019-12-17T08:13:15Z</dcterms:modified>
</cp:coreProperties>
</file>